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O ARENA" initials="CA" lastIdx="2" clrIdx="0">
    <p:extLst>
      <p:ext uri="{19B8F6BF-5375-455C-9EA6-DF929625EA0E}">
        <p15:presenceInfo xmlns:p15="http://schemas.microsoft.com/office/powerpoint/2012/main" userId="CIRO ARE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971720"/>
    <a:srgbClr val="16223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1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4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tags" Target="../tags/tag38.xml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37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tags" Target="../tags/tag3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15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tags" Target="../tags/tag40.xml"/><Relationship Id="rId16" Type="http://schemas.openxmlformats.org/officeDocument/2006/relationships/image" Target="../media/image98.png"/><Relationship Id="rId1" Type="http://schemas.openxmlformats.org/officeDocument/2006/relationships/tags" Target="../tags/tag3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15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21" Type="http://schemas.openxmlformats.org/officeDocument/2006/relationships/image" Target="../media/image12.png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tags" Target="../tags/tag13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6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2.xml"/><Relationship Id="rId16" Type="http://schemas.openxmlformats.org/officeDocument/2006/relationships/image" Target="../media/image45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0.png"/><Relationship Id="rId5" Type="http://schemas.openxmlformats.org/officeDocument/2006/relationships/tags" Target="../tags/tag25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tags" Target="../tags/tag24.xml"/><Relationship Id="rId9" Type="http://schemas.openxmlformats.org/officeDocument/2006/relationships/image" Target="../media/image15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29.xml"/><Relationship Id="rId21" Type="http://schemas.openxmlformats.org/officeDocument/2006/relationships/image" Target="../media/image60.png"/><Relationship Id="rId7" Type="http://schemas.openxmlformats.org/officeDocument/2006/relationships/tags" Target="../tags/tag33.xml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tags" Target="../tags/tag28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50.png"/><Relationship Id="rId5" Type="http://schemas.openxmlformats.org/officeDocument/2006/relationships/tags" Target="../tags/tag31.xml"/><Relationship Id="rId15" Type="http://schemas.openxmlformats.org/officeDocument/2006/relationships/image" Target="../media/image54.png"/><Relationship Id="rId10" Type="http://schemas.openxmlformats.org/officeDocument/2006/relationships/image" Target="../media/image15.png"/><Relationship Id="rId19" Type="http://schemas.openxmlformats.org/officeDocument/2006/relationships/image" Target="../media/image58.png"/><Relationship Id="rId4" Type="http://schemas.openxmlformats.org/officeDocument/2006/relationships/tags" Target="../tags/tag30.xml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0" y="902138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				SCUOLA POLITECNICA E DELLE SCIENZE DI BASE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1913" y="2114443"/>
            <a:ext cx="907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162230"/>
                </a:solidFill>
                <a:latin typeface="Century Gothic"/>
                <a:cs typeface="Century Gothic"/>
              </a:rPr>
              <a:t>ELABORATO DI DINAMICA E CONTROLLO NON LINEARE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-4298" y="2884459"/>
            <a:ext cx="914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ROLL SHIP MOTION</a:t>
            </a:r>
          </a:p>
        </p:txBody>
      </p:sp>
      <p:sp>
        <p:nvSpPr>
          <p:cNvPr id="18" name="Rettangolo 10">
            <a:extLst>
              <a:ext uri="{FF2B5EF4-FFF2-40B4-BE49-F238E27FC236}">
                <a16:creationId xmlns:a16="http://schemas.microsoft.com/office/drawing/2014/main" id="{039BDE51-A028-4FF4-8670-F3F9623F719E}"/>
              </a:ext>
            </a:extLst>
          </p:cNvPr>
          <p:cNvSpPr/>
          <p:nvPr/>
        </p:nvSpPr>
        <p:spPr>
          <a:xfrm>
            <a:off x="0" y="6489508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1800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  <p:pic>
        <p:nvPicPr>
          <p:cNvPr id="20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C48AE7C-8871-4519-8560-5F5A2807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" y="65092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F72187-D38B-4105-B7A5-91B54B646F03}"/>
              </a:ext>
            </a:extLst>
          </p:cNvPr>
          <p:cNvSpPr txBox="1"/>
          <p:nvPr/>
        </p:nvSpPr>
        <p:spPr>
          <a:xfrm>
            <a:off x="1811709" y="4775148"/>
            <a:ext cx="5400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Ch.mo Prof.re:   Mario di Bernardo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E5F05A4-E56D-43A8-B3C1-AD40F4E1AA1A}"/>
              </a:ext>
            </a:extLst>
          </p:cNvPr>
          <p:cNvSpPr txBox="1"/>
          <p:nvPr/>
        </p:nvSpPr>
        <p:spPr>
          <a:xfrm>
            <a:off x="2126435" y="3922136"/>
            <a:ext cx="481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Candidato:   Ciro Arena P38/53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51B1F5-2B47-4AB9-82F9-1CCA21C9A888}"/>
              </a:ext>
            </a:extLst>
          </p:cNvPr>
          <p:cNvSpPr txBox="1"/>
          <p:nvPr/>
        </p:nvSpPr>
        <p:spPr>
          <a:xfrm>
            <a:off x="2403418" y="5650434"/>
            <a:ext cx="42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Anno Accademico 2021/22</a:t>
            </a: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5813A-B497-4694-9FFB-A31C14AC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" y="9090"/>
            <a:ext cx="5309118" cy="686415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71720"/>
                </a:solidFill>
                <a:latin typeface="Century Gothic" panose="020B0502020202020204" pitchFamily="34" charset="0"/>
              </a:rPr>
              <a:t>Analisi di robustezza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8147D2-9137-4F0F-B29F-9786F261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0" y="825669"/>
            <a:ext cx="5719667" cy="517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b="1" dirty="0">
                <a:solidFill>
                  <a:srgbClr val="4A7EBB"/>
                </a:solidFill>
              </a:rPr>
              <a:t>Robustezza rispetto a disturbi matched: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3865DE96-17C0-4FC6-B01D-FD952C07737E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9/12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E80F9C-C55D-4D29-B28E-8AE92362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89A5DE-237A-4142-91AD-962AE4BA97E6}"/>
              </a:ext>
            </a:extLst>
          </p:cNvPr>
          <p:cNvSpPr txBox="1"/>
          <p:nvPr/>
        </p:nvSpPr>
        <p:spPr>
          <a:xfrm>
            <a:off x="219270" y="1524359"/>
            <a:ext cx="236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Controllo lineare</a:t>
            </a:r>
          </a:p>
        </p:txBody>
      </p:sp>
      <p:pic>
        <p:nvPicPr>
          <p:cNvPr id="11" name="Immagine 10" descr="\documentclass{article}&#10;\usepackage{amsmath}&#10;\pagestyle{empty}&#10;\begin{document}&#10;&#10;$d(t)=5sin(2t)$&#10;&#10;&#10;\end{document}" title="IguanaTex Bitmap Display">
            <a:extLst>
              <a:ext uri="{FF2B5EF4-FFF2-40B4-BE49-F238E27FC236}">
                <a16:creationId xmlns:a16="http://schemas.microsoft.com/office/drawing/2014/main" id="{DDFD7C4C-63C0-4C65-A218-816B3E955C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99023" y="913580"/>
            <a:ext cx="2031997" cy="3185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1DB4FC4-14DF-4469-BD4A-6F8CF800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50342"/>
            <a:ext cx="2360644" cy="1412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3D2632D-EDEA-4EE8-B47E-6FE8104D2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645" y="1973910"/>
            <a:ext cx="2211356" cy="156506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A64AB1-4266-4BE2-8A5A-984B38D2F0F4}"/>
              </a:ext>
            </a:extLst>
          </p:cNvPr>
          <p:cNvSpPr txBox="1"/>
          <p:nvPr/>
        </p:nvSpPr>
        <p:spPr>
          <a:xfrm>
            <a:off x="219270" y="3689701"/>
            <a:ext cx="337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I/O Feedback Linearization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DA29117-8D19-4761-86DD-5E7C07AB5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355" y="2032685"/>
            <a:ext cx="2351314" cy="148619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6EE1F36-54AB-43CC-98A5-9C9AEE922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2021" y="2027143"/>
            <a:ext cx="2351314" cy="14585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DF1809E-BB63-4374-97B9-3B578D25C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3335" y="4602852"/>
            <a:ext cx="2290665" cy="142948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3F7DEE0-43FA-4334-B664-BF63FF35A2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3858" y="4602851"/>
            <a:ext cx="2351314" cy="142948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F0F3ECF-19D0-4E90-BBEA-A20AC38DD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602851"/>
            <a:ext cx="2369975" cy="142948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C41A319-548F-46C2-A724-F58598BC2E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6067" y="4602851"/>
            <a:ext cx="2289628" cy="1423096"/>
          </a:xfrm>
          <a:prstGeom prst="rect">
            <a:avLst/>
          </a:prstGeom>
        </p:spPr>
      </p:pic>
      <p:pic>
        <p:nvPicPr>
          <p:cNvPr id="31" name="Immagine 30" descr="\documentclass{article}&#10;\usepackage{amsmath}&#10;\pagestyle{empty}&#10;\begin{document}&#10;&#10;$K_P=3 \qquad K_I=3 \qquad K_D=7 \qquad N=18$&#10;&#10;\end{document}" title="IguanaTex Bitmap Display">
            <a:extLst>
              <a:ext uri="{FF2B5EF4-FFF2-40B4-BE49-F238E27FC236}">
                <a16:creationId xmlns:a16="http://schemas.microsoft.com/office/drawing/2014/main" id="{A1090D58-315F-4813-94FA-BFFB36332A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908110" y="4266227"/>
            <a:ext cx="4824686" cy="21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>
            <a:extLst>
              <a:ext uri="{FF2B5EF4-FFF2-40B4-BE49-F238E27FC236}">
                <a16:creationId xmlns:a16="http://schemas.microsoft.com/office/drawing/2014/main" id="{C3953AF4-DD64-4952-9FC7-8E07DBE30DF9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10/12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F294A9-CB24-4BE5-AA9F-51E044834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A40A06-9A39-4377-B446-E30F387A68BA}"/>
              </a:ext>
            </a:extLst>
          </p:cNvPr>
          <p:cNvSpPr txBox="1"/>
          <p:nvPr/>
        </p:nvSpPr>
        <p:spPr>
          <a:xfrm>
            <a:off x="83975" y="27532"/>
            <a:ext cx="3153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Sliding Mode Control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1D51854-CEEA-4B13-A511-849F9108D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" y="551086"/>
            <a:ext cx="2276666" cy="136310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E593546-D533-4E5F-BBA4-9AF3FDB2B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69" y="61754"/>
            <a:ext cx="2276668" cy="136310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9EA60A8-18C8-4B5A-B22C-576DBFC90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669" y="1402300"/>
            <a:ext cx="2286000" cy="136311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CA20932-C8C3-4917-A37E-DED24AEBC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5330" y="551086"/>
            <a:ext cx="2276666" cy="136310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DEF91C3-3328-4F3B-93A0-D2D69C6B5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671" y="27532"/>
            <a:ext cx="2393298" cy="136310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FB6F7F-5C37-49E5-BFDC-CFF8AFD28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6" y="1437035"/>
            <a:ext cx="2356742" cy="132837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2DD0A24-FD2D-4581-87D6-9DC05D55A49B}"/>
              </a:ext>
            </a:extLst>
          </p:cNvPr>
          <p:cNvSpPr txBox="1"/>
          <p:nvPr/>
        </p:nvSpPr>
        <p:spPr>
          <a:xfrm>
            <a:off x="83975" y="2472649"/>
            <a:ext cx="2926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MRAC Extended MCS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Segnaposto contenuto 30">
            <a:extLst>
              <a:ext uri="{FF2B5EF4-FFF2-40B4-BE49-F238E27FC236}">
                <a16:creationId xmlns:a16="http://schemas.microsoft.com/office/drawing/2014/main" id="{9938F473-2512-4DAA-B3E7-35943CE3A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388636" y="5152966"/>
            <a:ext cx="2174035" cy="1281098"/>
          </a:xfr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1161229-96A9-49EB-8007-86726F6CF0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2669" y="5134684"/>
            <a:ext cx="2286000" cy="12811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53835F1-9B81-4BF5-B9A3-15F6DB08B9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63" y="5134684"/>
            <a:ext cx="2369973" cy="131766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062DD675-78C6-42F6-81EC-6BB9202B4A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9338" y="5114141"/>
            <a:ext cx="2285999" cy="1281101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9A875D5-8121-4889-A871-214EF804A2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301" y="2909322"/>
            <a:ext cx="2532823" cy="152271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6164E53-061C-464A-805E-065098BFFF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1845" y="2869719"/>
            <a:ext cx="2720037" cy="1556823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84930699-984F-4512-B554-478B8EB85F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9381" y="2931626"/>
            <a:ext cx="2720037" cy="1494915"/>
          </a:xfrm>
          <a:prstGeom prst="rect">
            <a:avLst/>
          </a:prstGeom>
        </p:spPr>
      </p:pic>
      <p:pic>
        <p:nvPicPr>
          <p:cNvPr id="45" name="Immagine 44" descr="\documentclass{article}&#10;\usepackage{amsmath}&#10;\pagestyle{empty}&#10;\begin{document}&#10;&#10;&#10;$K_E(t)sgn[y(t)]$&#10;&#10;\end{document}" title="IguanaTex Bitmap Display">
            <a:extLst>
              <a:ext uri="{FF2B5EF4-FFF2-40B4-BE49-F238E27FC236}">
                <a16:creationId xmlns:a16="http://schemas.microsoft.com/office/drawing/2014/main" id="{C445C9CE-102E-4B7A-A4B3-08C6A5F7C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97159" y="4656277"/>
            <a:ext cx="1598171" cy="254171"/>
          </a:xfrm>
          <a:prstGeom prst="rect">
            <a:avLst/>
          </a:prstGeom>
        </p:spPr>
      </p:pic>
      <p:pic>
        <p:nvPicPr>
          <p:cNvPr id="47" name="Immagine 46" descr="\documentclass{article}&#10;\usepackage{amsmath}&#10;\pagestyle{empty}&#10;\begin{document}&#10;&#10;$K_E(t) = \gamma\int_0^t \vert y(\tau)\vert d\tau$&#10;&#10;\end{document}" title="IguanaTex Bitmap Display">
            <a:extLst>
              <a:ext uri="{FF2B5EF4-FFF2-40B4-BE49-F238E27FC236}">
                <a16:creationId xmlns:a16="http://schemas.microsoft.com/office/drawing/2014/main" id="{D371F272-A449-48F6-85C0-A2BAE4F3C3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111063" y="4617706"/>
            <a:ext cx="2361600" cy="345600"/>
          </a:xfrm>
          <a:prstGeom prst="rect">
            <a:avLst/>
          </a:prstGeom>
        </p:spPr>
      </p:pic>
      <p:pic>
        <p:nvPicPr>
          <p:cNvPr id="49" name="Immagine 48" descr="\documentclass{article}&#10;\usepackage{amsmath}&#10;\pagestyle{empty}&#10;\begin{document}&#10;&#10;$\gamma = 5 \qquad \varepsilon = 0.01$&#10;&#10;\end{document}" title="IguanaTex Bitmap Display">
            <a:extLst>
              <a:ext uri="{FF2B5EF4-FFF2-40B4-BE49-F238E27FC236}">
                <a16:creationId xmlns:a16="http://schemas.microsoft.com/office/drawing/2014/main" id="{75601C80-EAA1-4273-BAA1-52D3A11CF5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288396" y="4714366"/>
            <a:ext cx="1995886" cy="2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>
            <a:extLst>
              <a:ext uri="{FF2B5EF4-FFF2-40B4-BE49-F238E27FC236}">
                <a16:creationId xmlns:a16="http://schemas.microsoft.com/office/drawing/2014/main" id="{06892E82-DA66-40E4-AD25-3BAB51BDC581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11/12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60E451-B5D2-4D22-930D-B5DB3D4A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86D076A-F65E-41DC-B16F-7A2445B3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8" y="80001"/>
            <a:ext cx="6568751" cy="40011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b="1" dirty="0">
                <a:solidFill>
                  <a:srgbClr val="4A7EBB"/>
                </a:solidFill>
              </a:rPr>
              <a:t>Robustezza rispetto a variazione parametrica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4B7270-1566-4A81-B5A2-01D6B5B15F15}"/>
              </a:ext>
            </a:extLst>
          </p:cNvPr>
          <p:cNvSpPr txBox="1"/>
          <p:nvPr/>
        </p:nvSpPr>
        <p:spPr>
          <a:xfrm>
            <a:off x="93308" y="549864"/>
            <a:ext cx="236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Controllo lineare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E1B1C4-598B-4F6D-BB5B-1E06FD4B546B}"/>
              </a:ext>
            </a:extLst>
          </p:cNvPr>
          <p:cNvSpPr txBox="1"/>
          <p:nvPr/>
        </p:nvSpPr>
        <p:spPr>
          <a:xfrm>
            <a:off x="5594886" y="549864"/>
            <a:ext cx="337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I/O Feedback Linearization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05EF5A-3158-46DE-B226-2FFB41AE078A}"/>
              </a:ext>
            </a:extLst>
          </p:cNvPr>
          <p:cNvSpPr txBox="1"/>
          <p:nvPr/>
        </p:nvSpPr>
        <p:spPr>
          <a:xfrm>
            <a:off x="27994" y="3550284"/>
            <a:ext cx="3153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Sliding Mode Control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magine 10" descr="\documentclass{article}&#10;\usepackage{amsmath}&#10;\pagestyle{empty}&#10;\begin{document}&#10;&#10;$\hat{\alpha}_1 = 0.8\omega_0^2$&#10;&#10;\end{document}" title="IguanaTex Bitmap Display">
            <a:extLst>
              <a:ext uri="{FF2B5EF4-FFF2-40B4-BE49-F238E27FC236}">
                <a16:creationId xmlns:a16="http://schemas.microsoft.com/office/drawing/2014/main" id="{A0EA9DE2-ABEF-4F3C-B30A-EFA2127BF7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4882" y="113646"/>
            <a:ext cx="1182171" cy="27611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6F2A68B-3E34-417D-89ED-5F78B1C44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" y="946183"/>
            <a:ext cx="2295328" cy="1230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1694B3-E503-4E43-A31B-5BA434F97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4662" y="941300"/>
            <a:ext cx="2295328" cy="121230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32249A3-3373-446C-AC9F-784A532F9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85" y="2150090"/>
            <a:ext cx="2369975" cy="127891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CCE4A9-E93E-4281-A6E6-4C54852D5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874" y="924375"/>
            <a:ext cx="2081470" cy="1246158"/>
          </a:xfrm>
          <a:prstGeom prst="rect">
            <a:avLst/>
          </a:prstGeom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B50C6C6-CF31-4CEA-9827-9B35DBFD44FC}"/>
              </a:ext>
            </a:extLst>
          </p:cNvPr>
          <p:cNvCxnSpPr>
            <a:cxnSpLocks/>
          </p:cNvCxnSpPr>
          <p:nvPr/>
        </p:nvCxnSpPr>
        <p:spPr>
          <a:xfrm>
            <a:off x="4701880" y="389760"/>
            <a:ext cx="0" cy="30805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130679B-296F-45F1-98D2-6D1CC1744441}"/>
              </a:ext>
            </a:extLst>
          </p:cNvPr>
          <p:cNvCxnSpPr/>
          <p:nvPr/>
        </p:nvCxnSpPr>
        <p:spPr>
          <a:xfrm>
            <a:off x="9334" y="3470268"/>
            <a:ext cx="912533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AC4E8D72-FC3F-4406-BEB7-DA3E8EC708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587" y="895970"/>
            <a:ext cx="2258016" cy="128096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5814B7-E8B1-4C47-8A02-C5449E344D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4327" y="2103175"/>
            <a:ext cx="2258017" cy="132582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6BFD29B-D970-449E-8D98-1FC11013B7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6" y="3957653"/>
            <a:ext cx="2108716" cy="126927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6D5F272-9428-468E-A576-B63D25467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94" y="5209721"/>
            <a:ext cx="2108716" cy="127653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6F4E12A1-1D02-4A76-A5CC-9DB5A99EBB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7433" y="3871905"/>
            <a:ext cx="2463287" cy="135502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4B04F0D6-85EA-42B2-B2B0-C8F567E22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713" y="3864453"/>
            <a:ext cx="2463287" cy="1362472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98EB4F6F-5639-4C95-B924-27ECA1C16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2046" y="5182204"/>
            <a:ext cx="2463287" cy="1265437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3E3C27D2-CAB1-4202-A00D-EBB8EA76A9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57743" y="5209721"/>
            <a:ext cx="2463287" cy="1233500"/>
          </a:xfrm>
          <a:prstGeom prst="rect">
            <a:avLst/>
          </a:prstGeom>
        </p:spPr>
      </p:pic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2A5B4B2D-2396-4DDB-99FB-942FC3C4A0BC}"/>
              </a:ext>
            </a:extLst>
          </p:cNvPr>
          <p:cNvSpPr/>
          <p:nvPr/>
        </p:nvSpPr>
        <p:spPr>
          <a:xfrm>
            <a:off x="2856658" y="500120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 descr="\documentclass{article}&#10;\usepackage{amsmath}&#10;\pagestyle{empty}&#10;\begin{document}&#10;&#10;$\mu = 30$&#10;&#10;\end{document}" title="IguanaTex Bitmap Display">
            <a:extLst>
              <a:ext uri="{FF2B5EF4-FFF2-40B4-BE49-F238E27FC236}">
                <a16:creationId xmlns:a16="http://schemas.microsoft.com/office/drawing/2014/main" id="{6B54CA05-B8B8-4316-A0C3-7FC6F3DB4D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902971" y="4687084"/>
            <a:ext cx="725943" cy="2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>
            <a:extLst>
              <a:ext uri="{FF2B5EF4-FFF2-40B4-BE49-F238E27FC236}">
                <a16:creationId xmlns:a16="http://schemas.microsoft.com/office/drawing/2014/main" id="{B9B1C611-3303-4001-B427-70CD3524789E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12/12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6E1A09-8C28-4C56-910B-6B70FF9E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3C83C5-ED16-4E0E-A8CE-E01818EC74B4}"/>
              </a:ext>
            </a:extLst>
          </p:cNvPr>
          <p:cNvSpPr txBox="1"/>
          <p:nvPr/>
        </p:nvSpPr>
        <p:spPr>
          <a:xfrm>
            <a:off x="9331" y="36900"/>
            <a:ext cx="2926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b="1" dirty="0">
                <a:solidFill>
                  <a:prstClr val="black"/>
                </a:solidFill>
                <a:latin typeface="Calibri"/>
              </a:rPr>
              <a:t>MRAC MCS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321D256-2DA6-4F27-8A08-92AB338A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67" y="586299"/>
            <a:ext cx="2388637" cy="159341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AC47EA7-AE36-4412-8FDD-CBB328D02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906" y="586300"/>
            <a:ext cx="2304661" cy="15934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4A1E90A-CEA0-4919-95D6-98B24BF9B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" y="586299"/>
            <a:ext cx="2220686" cy="15934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A50A160-1A4E-45F5-9E55-B694911B1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630" y="586299"/>
            <a:ext cx="2304661" cy="159341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F1A6BCA-DA06-437A-B322-AB1CE130C7F1}"/>
              </a:ext>
            </a:extLst>
          </p:cNvPr>
          <p:cNvSpPr txBox="1"/>
          <p:nvPr/>
        </p:nvSpPr>
        <p:spPr>
          <a:xfrm>
            <a:off x="128856" y="2166866"/>
            <a:ext cx="3048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 panose="020B0502020202020204" pitchFamily="34" charset="0"/>
              </a:rPr>
              <a:t>Conclusioni</a:t>
            </a:r>
            <a:endParaRPr lang="it-IT" sz="3600" dirty="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67FC24CE-FFC9-48A0-AC92-CDBF02B97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80" y="2800351"/>
            <a:ext cx="8986523" cy="3707002"/>
          </a:xfrm>
        </p:spPr>
        <p:txBody>
          <a:bodyPr>
            <a:normAutofit/>
          </a:bodyPr>
          <a:lstStyle/>
          <a:p>
            <a:r>
              <a:rPr lang="it-IT" sz="1800" dirty="0"/>
              <a:t>L’analisi ha evidenziato la presenza di 5 punti di equilibrio e l’impossibilità di avere soluzioni periodiche isolate.</a:t>
            </a:r>
          </a:p>
          <a:p>
            <a:r>
              <a:rPr lang="it-IT" sz="1800" dirty="0"/>
              <a:t>Specifiche rispettate per tutti i controllori.</a:t>
            </a:r>
          </a:p>
          <a:p>
            <a:r>
              <a:rPr lang="it-IT" sz="1800" dirty="0"/>
              <a:t>Controllo lineare e I/O FBL risultano poco robuste a fronte di disturbi matched e variazioni parametriche, e per la FBL a causa del PID si possono avere sforzi di controllo inziali molto elevati.</a:t>
            </a:r>
          </a:p>
          <a:p>
            <a:r>
              <a:rPr lang="it-IT" sz="1800" dirty="0"/>
              <a:t>Lo SMC mostra ottime prestazioni in tutti i casi considerati, ma è stato necessario agire sul parametro di robustezza, stando attenti a non </a:t>
            </a:r>
            <a:r>
              <a:rPr lang="it-IT" sz="1900" dirty="0"/>
              <a:t>eccedere</a:t>
            </a:r>
            <a:r>
              <a:rPr lang="it-IT" sz="1800" dirty="0"/>
              <a:t> per evitare fenomeno di chattering</a:t>
            </a:r>
          </a:p>
          <a:p>
            <a:r>
              <a:rPr lang="it-IT" sz="1800" dirty="0"/>
              <a:t>Il MRAC-MCS fornisce le prestazioni migliori di tutti e per definizione adatta online i propri guadagni in caso di variazioni parametriche, purtroppo però per garantire robustezza a disturbi sinusoidali si è dovuto applicare una sua estensione.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97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0466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1/12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" y="6500178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616" y="47721"/>
            <a:ext cx="6475796" cy="437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SOMMARIO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Contesto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Analisi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Cicli limite e Biforcazioni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Sintesi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Controllo Lineare</a:t>
            </a:r>
            <a:endParaRPr lang="it-IT" dirty="0">
              <a:solidFill>
                <a:srgbClr val="4A7EBB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I/O Feedback Linearization</a:t>
            </a:r>
            <a:endParaRPr lang="it-IT" dirty="0">
              <a:solidFill>
                <a:srgbClr val="4A7EBB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Sliding Mode Control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Model Reference Adaptive Control MCS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ABDA4B-2784-426A-AF15-CF53F573F84C}"/>
              </a:ext>
            </a:extLst>
          </p:cNvPr>
          <p:cNvSpPr txBox="1"/>
          <p:nvPr/>
        </p:nvSpPr>
        <p:spPr>
          <a:xfrm>
            <a:off x="111616" y="4443696"/>
            <a:ext cx="4721641" cy="139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Robustezza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Matched disturbances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Incertezze parametriche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9B28B5-EDC0-4D60-BB47-B65E6120CE13}"/>
              </a:ext>
            </a:extLst>
          </p:cNvPr>
          <p:cNvSpPr txBox="1"/>
          <p:nvPr/>
        </p:nvSpPr>
        <p:spPr>
          <a:xfrm>
            <a:off x="111616" y="5907042"/>
            <a:ext cx="2547257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077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52BDB-7D45-4D98-915A-A08D914C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31233" cy="849086"/>
          </a:xfrm>
        </p:spPr>
        <p:txBody>
          <a:bodyPr>
            <a:normAutofit/>
          </a:bodyPr>
          <a:lstStyle/>
          <a:p>
            <a:pPr algn="l"/>
            <a:r>
              <a:rPr lang="it-IT" sz="3600" dirty="0">
                <a:solidFill>
                  <a:srgbClr val="971720"/>
                </a:solidFill>
                <a:latin typeface="Century Gothic" panose="020B0502020202020204" pitchFamily="34" charset="0"/>
              </a:rPr>
              <a:t>Contesto</a:t>
            </a:r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49C6CDCA-749F-4352-8EF5-EBD9AF9A2E18}"/>
              </a:ext>
            </a:extLst>
          </p:cNvPr>
          <p:cNvSpPr/>
          <p:nvPr/>
        </p:nvSpPr>
        <p:spPr>
          <a:xfrm>
            <a:off x="2540012" y="1429897"/>
            <a:ext cx="279918" cy="561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Freccia angolare in su 29">
            <a:extLst>
              <a:ext uri="{FF2B5EF4-FFF2-40B4-BE49-F238E27FC236}">
                <a16:creationId xmlns:a16="http://schemas.microsoft.com/office/drawing/2014/main" id="{DD5E890B-0A9A-450F-B64D-9860AB9B3FFD}"/>
              </a:ext>
            </a:extLst>
          </p:cNvPr>
          <p:cNvSpPr/>
          <p:nvPr/>
        </p:nvSpPr>
        <p:spPr>
          <a:xfrm rot="5400000">
            <a:off x="1153703" y="2428293"/>
            <a:ext cx="693098" cy="111155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ccia bidirezionale verticale 33">
            <a:extLst>
              <a:ext uri="{FF2B5EF4-FFF2-40B4-BE49-F238E27FC236}">
                <a16:creationId xmlns:a16="http://schemas.microsoft.com/office/drawing/2014/main" id="{36C3937A-1E20-4151-9114-D6C977B502BF}"/>
              </a:ext>
            </a:extLst>
          </p:cNvPr>
          <p:cNvSpPr/>
          <p:nvPr/>
        </p:nvSpPr>
        <p:spPr>
          <a:xfrm>
            <a:off x="6156160" y="3571325"/>
            <a:ext cx="345233" cy="59863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10">
            <a:extLst>
              <a:ext uri="{FF2B5EF4-FFF2-40B4-BE49-F238E27FC236}">
                <a16:creationId xmlns:a16="http://schemas.microsoft.com/office/drawing/2014/main" id="{3837FA77-7B3A-4707-99AC-44DCCCA79FA2}"/>
              </a:ext>
            </a:extLst>
          </p:cNvPr>
          <p:cNvSpPr/>
          <p:nvPr/>
        </p:nvSpPr>
        <p:spPr>
          <a:xfrm>
            <a:off x="0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2/12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C942A2AF-1E51-4E89-B8E1-1C005760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" y="6500178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\documentclass{article}&#10;\usepackage{amsmath}&#10;\pagestyle{empty}&#10;\begin{document}&#10;&#10;$\omega_0 = 5.278 \frac{rad}{s}$&#10;&#10;&#10;\end{document}" title="IguanaTex Bitmap Display">
            <a:extLst>
              <a:ext uri="{FF2B5EF4-FFF2-40B4-BE49-F238E27FC236}">
                <a16:creationId xmlns:a16="http://schemas.microsoft.com/office/drawing/2014/main" id="{E1D2D44F-FE2D-4A7D-B0E7-2F41FA2ECC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650432" y="5936014"/>
            <a:ext cx="1526857" cy="311771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begin{document}&#10;&#10;\begin{itemize}&#10;\item $s(t)=s_m cos(\Omega t)$&#10;\item $I$ momento di inerzia rotazionale&#10;\item $\delta I$ added inertia&#10;\item $\tilde{D}(\phi, \dot{\phi})$ smorzamento&#10;\item $K(\phi)$ restoring moment&#10;\item $B$ momento di polarizzazione&#10;&#10;\end{itemize}&#10;&#10;&#10;\end{document}" title="IguanaTex Bitmap Display">
            <a:extLst>
              <a:ext uri="{FF2B5EF4-FFF2-40B4-BE49-F238E27FC236}">
                <a16:creationId xmlns:a16="http://schemas.microsoft.com/office/drawing/2014/main" id="{58A1938D-1397-495D-8EAB-33C4E9992D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9865" y="3985544"/>
            <a:ext cx="3378893" cy="2423785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begin{document}&#10;&#10;&#10;\[&#10;\begin{cases}&#10;\dot{x}_1 = x_2\\&#10;\dot{x}_2 = -2\mu_1 x_2 - \mu_3 x_2^3 - \alpha_1 x_1 - \alpha_3 x_1^3 - \alpha_5 x_1^5 + u&#10;\end{cases}&#10;\]&#10;&#10;\end{document}" title="IguanaTex Bitmap Display">
            <a:extLst>
              <a:ext uri="{FF2B5EF4-FFF2-40B4-BE49-F238E27FC236}">
                <a16:creationId xmlns:a16="http://schemas.microsoft.com/office/drawing/2014/main" id="{B819D05B-1C03-4B83-8518-8DABECF5F5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16441" y="4244975"/>
            <a:ext cx="5128213" cy="757943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\[&#10;(I+\delta I)\ddot{\phi} + \tilde{D}(\phi, \dot{\phi}) + K(\phi) = B-I\ddot{s}&#10;\]&#10;&#10;\end{document}" title="IguanaTex Bitmap Display">
            <a:extLst>
              <a:ext uri="{FF2B5EF4-FFF2-40B4-BE49-F238E27FC236}">
                <a16:creationId xmlns:a16="http://schemas.microsoft.com/office/drawing/2014/main" id="{5C134468-7351-4F4F-ADD9-53649B3AAF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30839" y="926054"/>
            <a:ext cx="4800788" cy="34700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51C02B-1D82-4C67-A6E3-259834D898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1449" y="118710"/>
            <a:ext cx="3650583" cy="2277866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begin{document}&#10;&#10;\[&#10;\begin{cases}&#10;x_1 = \phi\\&#10;x_2 = \dot{\phi}&#10;\end{cases}&#10;\]&#10;&#10;\end{document}" title="IguanaTex Bitmap Display">
            <a:extLst>
              <a:ext uri="{FF2B5EF4-FFF2-40B4-BE49-F238E27FC236}">
                <a16:creationId xmlns:a16="http://schemas.microsoft.com/office/drawing/2014/main" id="{BF5DE889-F13C-40C7-87C4-7F2FFEF9F5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787445" y="3504855"/>
            <a:ext cx="819333" cy="683090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begin{document}&#10;&#10;&#10;$\mu_1 = 0.086 \frac{1}{s} \qquad \mu_3 = 0.1080\, s$&#10;&#10;\end{document}" title="IguanaTex Bitmap Display">
            <a:extLst>
              <a:ext uri="{FF2B5EF4-FFF2-40B4-BE49-F238E27FC236}">
                <a16:creationId xmlns:a16="http://schemas.microsoft.com/office/drawing/2014/main" id="{2212EA8D-2DA1-4858-934F-ED4C77570B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49568" y="5908919"/>
            <a:ext cx="3295086" cy="306286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begin{document}&#10;&#10;$\alpha_1 = \omega^2_0 \qquad \alpha_3 = -1.402\omega^2_0 \qquad \alpha_5 = 0.271\omega^2_0$&#10;&#10;\end{document}" title="IguanaTex Bitmap Display">
            <a:extLst>
              <a:ext uri="{FF2B5EF4-FFF2-40B4-BE49-F238E27FC236}">
                <a16:creationId xmlns:a16="http://schemas.microsoft.com/office/drawing/2014/main" id="{D852D38C-6BEF-4FDD-966D-DD7D79EA6FF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470431" y="5270863"/>
            <a:ext cx="5553704" cy="306285"/>
          </a:xfrm>
          <a:prstGeom prst="rect">
            <a:avLst/>
          </a:prstGeom>
        </p:spPr>
      </p:pic>
      <p:pic>
        <p:nvPicPr>
          <p:cNvPr id="10" name="Immagine 9" descr="\documentclass{article}&#10;\usepackage{amsmath}&#10;\pagestyle{empty}&#10;\begin{document}&#10;&#10;$\ddot{\phi} + D(\phi, \dot{\phi}) + \alpha_1 \phi + \alpha_3 \phi^3 + \alpha_5 \phi^5 = fcos(\Omega t)$&#10;&#10;\end{document}" title="IguanaTex Bitmap Display">
            <a:extLst>
              <a:ext uri="{FF2B5EF4-FFF2-40B4-BE49-F238E27FC236}">
                <a16:creationId xmlns:a16="http://schemas.microsoft.com/office/drawing/2014/main" id="{2147B224-5BAD-4006-ABA4-DACD7F9499A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10122" y="2067320"/>
            <a:ext cx="5109943" cy="305867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$\ddot{\phi} + 2\mu_1 \dot{\phi} + \mu_3 \dot{\phi}^3 + \alpha_1 \phi + \alpha_3 \phi^3 + \alpha_5 \phi^5 = u$&#10;&#10;\end{document}" title="IguanaTex Bitmap Display">
            <a:extLst>
              <a:ext uri="{FF2B5EF4-FFF2-40B4-BE49-F238E27FC236}">
                <a16:creationId xmlns:a16="http://schemas.microsoft.com/office/drawing/2014/main" id="{EF1677CC-DB6B-4A4B-9CF0-9AB1162CD58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885245" y="2868519"/>
            <a:ext cx="5553704" cy="3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A4C8C5-32B8-4371-9FD2-7CC9A57B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1" y="0"/>
            <a:ext cx="2491273" cy="583778"/>
          </a:xfrm>
        </p:spPr>
        <p:txBody>
          <a:bodyPr>
            <a:noAutofit/>
          </a:bodyPr>
          <a:lstStyle/>
          <a:p>
            <a:r>
              <a:rPr lang="it-IT" sz="4000" dirty="0">
                <a:solidFill>
                  <a:srgbClr val="971720"/>
                </a:solidFill>
                <a:latin typeface="Century Gothic" panose="020B0502020202020204" pitchFamily="34" charset="0"/>
              </a:rPr>
              <a:t>Analisi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31E9E77-65DC-401F-9564-2D45628A6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9331" y="551540"/>
            <a:ext cx="5411755" cy="31857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5E8BD7-0D26-4706-BF98-E25CE8EF7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979" y="4252927"/>
            <a:ext cx="4578364" cy="2009306"/>
          </a:xfrm>
          <a:prstGeom prst="rect">
            <a:avLst/>
          </a:prstGeom>
        </p:spPr>
      </p:pic>
      <p:sp>
        <p:nvSpPr>
          <p:cNvPr id="8" name="Rettangolo 10">
            <a:extLst>
              <a:ext uri="{FF2B5EF4-FFF2-40B4-BE49-F238E27FC236}">
                <a16:creationId xmlns:a16="http://schemas.microsoft.com/office/drawing/2014/main" id="{BD611288-7721-4229-A58F-C3366B7AB84A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3/12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640A29-5079-40FF-9AC0-30E024F01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usepackage{bm}&#10;\pagestyle{empty}&#10;\begin{document}&#10;&#10;Ponendo $\dot{\bm{x}} = &#10;\begin{bmatrix}&#10; 0 &amp; 0 &#10;\end{bmatrix}^T$ e $u=0$:&#10;&#10;&#10;\end{document}" title="IguanaTex Bitmap Display">
            <a:extLst>
              <a:ext uri="{FF2B5EF4-FFF2-40B4-BE49-F238E27FC236}">
                <a16:creationId xmlns:a16="http://schemas.microsoft.com/office/drawing/2014/main" id="{A270525E-F58D-42B1-BF67-B1D1382D75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51089" y="950832"/>
            <a:ext cx="3348833" cy="361360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&#10;\[&#10;x_{1e} = 0, \pm \sqrt{\frac{-\alpha_3 \pm \sqrt{\alpha_3^2 -4\alpha_1\alpha_5}}{2\alpha_5}}&#10;\]&#10;&#10;\end{document}" title="IguanaTex Bitmap Display">
            <a:extLst>
              <a:ext uri="{FF2B5EF4-FFF2-40B4-BE49-F238E27FC236}">
                <a16:creationId xmlns:a16="http://schemas.microsoft.com/office/drawing/2014/main" id="{53F74A4B-0984-42F9-8E7E-A8D1115A5F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30197" y="1696037"/>
            <a:ext cx="2790615" cy="654972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&#10;$x_{2,e} = 0$&#10;&#10;\end{document}" title="IguanaTex Bitmap Display">
            <a:extLst>
              <a:ext uri="{FF2B5EF4-FFF2-40B4-BE49-F238E27FC236}">
                <a16:creationId xmlns:a16="http://schemas.microsoft.com/office/drawing/2014/main" id="{0F73A449-6464-49C9-91A9-C86AE4C719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30197" y="2628662"/>
            <a:ext cx="792457" cy="221249"/>
          </a:xfrm>
          <a:prstGeom prst="rect">
            <a:avLst/>
          </a:prstGeom>
        </p:spPr>
      </p:pic>
      <p:sp>
        <p:nvSpPr>
          <p:cNvPr id="18" name="Freccia destra con strisce 17">
            <a:extLst>
              <a:ext uri="{FF2B5EF4-FFF2-40B4-BE49-F238E27FC236}">
                <a16:creationId xmlns:a16="http://schemas.microsoft.com/office/drawing/2014/main" id="{469A6DE6-DE6B-47E7-B965-48E22129D15C}"/>
              </a:ext>
            </a:extLst>
          </p:cNvPr>
          <p:cNvSpPr/>
          <p:nvPr/>
        </p:nvSpPr>
        <p:spPr>
          <a:xfrm rot="5400000">
            <a:off x="6558199" y="3585794"/>
            <a:ext cx="737118" cy="209675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713643-6578-4298-BC93-6C90B70CF690}"/>
              </a:ext>
            </a:extLst>
          </p:cNvPr>
          <p:cNvSpPr txBox="1"/>
          <p:nvPr/>
        </p:nvSpPr>
        <p:spPr>
          <a:xfrm>
            <a:off x="6821920" y="3387700"/>
            <a:ext cx="113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p.ti</a:t>
            </a:r>
            <a:r>
              <a:rPr lang="it-IT" sz="1400" dirty="0"/>
              <a:t> di</a:t>
            </a:r>
          </a:p>
          <a:p>
            <a:pPr algn="ctr"/>
            <a:r>
              <a:rPr lang="it-IT" sz="1400" dirty="0"/>
              <a:t>equilibrio</a:t>
            </a:r>
          </a:p>
        </p:txBody>
      </p:sp>
      <p:sp>
        <p:nvSpPr>
          <p:cNvPr id="20" name="Freccia destra con strisce 19">
            <a:extLst>
              <a:ext uri="{FF2B5EF4-FFF2-40B4-BE49-F238E27FC236}">
                <a16:creationId xmlns:a16="http://schemas.microsoft.com/office/drawing/2014/main" id="{13C1BDD8-442F-4D1C-AF45-D049176EB15E}"/>
              </a:ext>
            </a:extLst>
          </p:cNvPr>
          <p:cNvSpPr/>
          <p:nvPr/>
        </p:nvSpPr>
        <p:spPr>
          <a:xfrm>
            <a:off x="3825551" y="5402195"/>
            <a:ext cx="737118" cy="209675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 descr="\documentclass{article}&#10;\usepackage{amsmath}&#10;\pagestyle{empty}&#10;\begin{document}&#10;&#10;\[&#10;J = \begin{pmatrix}&#10;0 &amp; 1\\&#10;-\alpha_1 - 3\alpha_3x_1^2 - 5\alpha_5x_1^4 &amp; -2\mu_1 -3\mu_3x_2^2&#10;\end{pmatrix}&#10;\]&#10;&#10;\end{document}" title="IguanaTex Bitmap Display">
            <a:extLst>
              <a:ext uri="{FF2B5EF4-FFF2-40B4-BE49-F238E27FC236}">
                <a16:creationId xmlns:a16="http://schemas.microsoft.com/office/drawing/2014/main" id="{9F01CEB7-5A77-4815-A94D-A125AFDC63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5657" y="5155288"/>
            <a:ext cx="3275188" cy="5365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756126-F3D2-43A2-8134-5FB93CC6DA13}"/>
              </a:ext>
            </a:extLst>
          </p:cNvPr>
          <p:cNvSpPr txBox="1"/>
          <p:nvPr/>
        </p:nvSpPr>
        <p:spPr>
          <a:xfrm>
            <a:off x="223935" y="4525347"/>
            <a:ext cx="292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Matrice Jacobiana: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44E02D5-69B8-4F04-9B79-922504478F68}"/>
              </a:ext>
            </a:extLst>
          </p:cNvPr>
          <p:cNvSpPr txBox="1"/>
          <p:nvPr/>
        </p:nvSpPr>
        <p:spPr>
          <a:xfrm>
            <a:off x="3669263" y="5130059"/>
            <a:ext cx="1266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Autovalori</a:t>
            </a:r>
          </a:p>
        </p:txBody>
      </p:sp>
    </p:spTree>
    <p:extLst>
      <p:ext uri="{BB962C8B-B14F-4D97-AF65-F5344CB8AC3E}">
        <p14:creationId xmlns:p14="http://schemas.microsoft.com/office/powerpoint/2010/main" val="307178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05D84-79B9-4C2E-9494-ABCE0997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61045" cy="905069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971720"/>
                </a:solidFill>
                <a:latin typeface="Century Gothic" panose="020B0502020202020204" pitchFamily="34" charset="0"/>
              </a:rPr>
              <a:t>Cicli limite e Biforcazioni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32E206-35ED-463D-9AC5-210009F7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20" y="948097"/>
            <a:ext cx="4599992" cy="564959"/>
          </a:xfrm>
        </p:spPr>
        <p:txBody>
          <a:bodyPr>
            <a:norm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Cicli limite: criterio di Dulac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F54250-970A-4B99-9680-A3B0CC11A142}"/>
              </a:ext>
            </a:extLst>
          </p:cNvPr>
          <p:cNvSpPr txBox="1"/>
          <p:nvPr/>
        </p:nvSpPr>
        <p:spPr>
          <a:xfrm>
            <a:off x="93306" y="2863654"/>
            <a:ext cx="358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Stabilità strutturale: </a:t>
            </a:r>
          </a:p>
        </p:txBody>
      </p:sp>
      <p:pic>
        <p:nvPicPr>
          <p:cNvPr id="8" name="Immagine 7" descr="\documentclass{article}&#10;\usepackage{amsmath}&#10;\usepackage{bm}&#10;\pagestyle{empty}&#10;\begin{document}&#10;&#10;\[&#10;\nabla \cdot f(\bm{x}) = \frac{\partial f_1}{\partial x_1} + \frac{\partial f_2}{\partial x_2} = - 2\mu_1 -3\mu_3x_2^2 &lt; 0 \quad \forall x_1,x_2&#10;\]&#10;&#10;&#10;\end{document}" title="IguanaTex Bitmap Display">
            <a:extLst>
              <a:ext uri="{FF2B5EF4-FFF2-40B4-BE49-F238E27FC236}">
                <a16:creationId xmlns:a16="http://schemas.microsoft.com/office/drawing/2014/main" id="{2C92429C-284E-4695-A8EA-FA29705ED1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44226" y="1579180"/>
            <a:ext cx="5828772" cy="5649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CF25F72-03A2-47F3-BEC3-FD0CCEB35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3234758"/>
            <a:ext cx="4346382" cy="325978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3BD033-521B-41BE-8497-7936C872EF1B}"/>
              </a:ext>
            </a:extLst>
          </p:cNvPr>
          <p:cNvSpPr txBox="1"/>
          <p:nvPr/>
        </p:nvSpPr>
        <p:spPr>
          <a:xfrm>
            <a:off x="2282176" y="2353939"/>
            <a:ext cx="468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Non esistono cicli limite</a:t>
            </a:r>
          </a:p>
        </p:txBody>
      </p:sp>
      <p:pic>
        <p:nvPicPr>
          <p:cNvPr id="14" name="Immagine 13" descr="\documentclass{article}&#10;\usepackage{amsmath}&#10;\usepackage{bm}&#10;\pagestyle{empty}&#10;\begin{document}&#10;&#10;\[&#10;\bm{x}*=x_A=&#10;\begin{bmatrix}&#10;0 &amp; 0&#10;\end{bmatrix}^T&#10;\]&#10;&#10;\end{document}" title="IguanaTex Bitmap Display">
            <a:extLst>
              <a:ext uri="{FF2B5EF4-FFF2-40B4-BE49-F238E27FC236}">
                <a16:creationId xmlns:a16="http://schemas.microsoft.com/office/drawing/2014/main" id="{74765E11-9325-44BE-8A15-0C279818AC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2838" y="3586546"/>
            <a:ext cx="2124800" cy="360229"/>
          </a:xfrm>
          <a:prstGeom prst="rect">
            <a:avLst/>
          </a:prstGeom>
        </p:spPr>
      </p:pic>
      <p:pic>
        <p:nvPicPr>
          <p:cNvPr id="16" name="Immagine 15" descr="\documentclass{article}&#10;\usepackage{amsmath}&#10;\pagestyle{empty}&#10;\begin{document}&#10;&#10;$\mu* = \mu_1 = 0$&#10;&#10;&#10;\end{document}" title="IguanaTex Bitmap Display">
            <a:extLst>
              <a:ext uri="{FF2B5EF4-FFF2-40B4-BE49-F238E27FC236}">
                <a16:creationId xmlns:a16="http://schemas.microsoft.com/office/drawing/2014/main" id="{24B5B74A-9562-4A08-AE9E-A76CAC39DD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07943" y="3644580"/>
            <a:ext cx="1454969" cy="2441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8219E3-1F8E-48BE-BC42-56523263A7A8}"/>
              </a:ext>
            </a:extLst>
          </p:cNvPr>
          <p:cNvSpPr txBox="1"/>
          <p:nvPr/>
        </p:nvSpPr>
        <p:spPr>
          <a:xfrm>
            <a:off x="5493130" y="3475336"/>
            <a:ext cx="3704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Biforcazione di </a:t>
            </a:r>
            <a:r>
              <a:rPr lang="it-IT" sz="1800" b="1" dirty="0" err="1"/>
              <a:t>Hopf</a:t>
            </a:r>
            <a:endParaRPr lang="it-IT" sz="1800" b="1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E1E9924-8E3E-43E5-B04B-AF741FBED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53865"/>
            <a:ext cx="4839685" cy="2359346"/>
          </a:xfrm>
          <a:prstGeom prst="rect">
            <a:avLst/>
          </a:prstGeom>
        </p:spPr>
      </p:pic>
      <p:sp>
        <p:nvSpPr>
          <p:cNvPr id="21" name="Rettangolo 10">
            <a:extLst>
              <a:ext uri="{FF2B5EF4-FFF2-40B4-BE49-F238E27FC236}">
                <a16:creationId xmlns:a16="http://schemas.microsoft.com/office/drawing/2014/main" id="{8996FFB9-FBE2-4E98-8CCC-84C5CE65F4F6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4/12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CFC1322-D8B1-4F46-89EB-A4D4E14FA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C66D2-C627-4C63-A7A9-E05208D1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4522" y="0"/>
            <a:ext cx="6913984" cy="55096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71720"/>
                </a:solidFill>
                <a:latin typeface="Century Gothic" panose="020B0502020202020204" pitchFamily="34" charset="0"/>
              </a:rPr>
              <a:t>Sintesi: controllo lineare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DD693D0-BD25-4CD4-B62B-9FE4BA1D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0" y="1642537"/>
            <a:ext cx="4580115" cy="2602985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E22A8B69-2A34-44AC-8B16-879813809667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5/12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B68E9F-7F12-40FC-BB69-702581F8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3B9A416-C4CD-4BF9-97AF-647FC1350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63" y="1711042"/>
            <a:ext cx="4449237" cy="24149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DAA082-1E42-4DA6-AA60-85BECB790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" y="4008642"/>
            <a:ext cx="3030282" cy="248949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2315ED4-76AD-48E1-A230-1CF5967BB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042" y="4027084"/>
            <a:ext cx="2841432" cy="23721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EAB006-0C36-4B3A-BE3E-1529E68D79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435" y="4125952"/>
            <a:ext cx="3241234" cy="2273311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begin{document}&#10;&#10;\noindent $\lambda_1 = -0.2$,\quad&#10;$\lambda_2 = -1.8$,\quad&#10;$\lambda_3 = -20$&#10;&#10;\end{document}" title="IguanaTex Bitmap Display">
            <a:extLst>
              <a:ext uri="{FF2B5EF4-FFF2-40B4-BE49-F238E27FC236}">
                <a16:creationId xmlns:a16="http://schemas.microsoft.com/office/drawing/2014/main" id="{290DB734-56F2-4982-9831-9BCA2885C5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72671" y="1321659"/>
            <a:ext cx="3779598" cy="217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61A47C-DA49-4492-BF4E-EDD370EF4DBE}"/>
              </a:ext>
            </a:extLst>
          </p:cNvPr>
          <p:cNvSpPr txBox="1"/>
          <p:nvPr/>
        </p:nvSpPr>
        <p:spPr>
          <a:xfrm>
            <a:off x="9590" y="673502"/>
            <a:ext cx="611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Pole Placement con azione integrale:</a:t>
            </a:r>
          </a:p>
        </p:txBody>
      </p:sp>
      <p:pic>
        <p:nvPicPr>
          <p:cNvPr id="24" name="Immagine 23" descr="\documentclass{article}&#10;\usepackage{amsmath}&#10;\pagestyle{empty}&#10;\begin{document}&#10;&#10;\noindent $e_{\infty} \leq 0.01$\\&#10;$t_{a,1} = 15s$\\&#10;$S\% = 9\%$&#10;&#10;&#10;\end{document}" title="IguanaTex Bitmap Display">
            <a:extLst>
              <a:ext uri="{FF2B5EF4-FFF2-40B4-BE49-F238E27FC236}">
                <a16:creationId xmlns:a16="http://schemas.microsoft.com/office/drawing/2014/main" id="{EF956879-A728-40E4-8506-6C23744506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33927" y="661326"/>
            <a:ext cx="1211920" cy="87800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3CA6D87-AABE-4AF6-B0BF-3C0D7B30C38E}"/>
              </a:ext>
            </a:extLst>
          </p:cNvPr>
          <p:cNvSpPr txBox="1"/>
          <p:nvPr/>
        </p:nvSpPr>
        <p:spPr>
          <a:xfrm>
            <a:off x="6419462" y="205459"/>
            <a:ext cx="24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Specifiche di controllo</a:t>
            </a:r>
          </a:p>
        </p:txBody>
      </p:sp>
    </p:spTree>
    <p:extLst>
      <p:ext uri="{BB962C8B-B14F-4D97-AF65-F5344CB8AC3E}">
        <p14:creationId xmlns:p14="http://schemas.microsoft.com/office/powerpoint/2010/main" val="16038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EEF95-495E-482B-AC8B-ED3A5267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1" y="9091"/>
            <a:ext cx="8696131" cy="578738"/>
          </a:xfrm>
        </p:spPr>
        <p:txBody>
          <a:bodyPr>
            <a:normAutofit fontScale="90000"/>
          </a:bodyPr>
          <a:lstStyle/>
          <a:p>
            <a:pPr algn="l"/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Sintesi: I/O Feedback Linearization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BF992A1-5E76-4AFE-8672-8C61B9905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976" y="794140"/>
            <a:ext cx="5168635" cy="1966294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54350C82-E5E4-4EF8-95F6-FB2E5D94F957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6/12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230FDC-BA20-466A-ACF0-6A072D89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61A9821-9F4E-4433-89BF-CF0CD6A24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30" y="4068429"/>
            <a:ext cx="3041780" cy="23913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E24D23-60D1-404F-B65B-2EFFA05E5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931" y="4088346"/>
            <a:ext cx="3200400" cy="2400564"/>
          </a:xfrm>
          <a:prstGeom prst="rect">
            <a:avLst/>
          </a:prstGeom>
        </p:spPr>
      </p:pic>
      <p:pic>
        <p:nvPicPr>
          <p:cNvPr id="15" name="Immagine 14" descr="\documentclass{article}&#10;\usepackage{amsmath}&#10;\pagestyle{empty}&#10;\begin{document}&#10;&#10;\noindent $\mathcal{L}_g(h) = 0$\\&#10;$\mathcal{L}_g(\mathcal{L}_f(h)) = 1$\\&#10;$r=n=2$&#10;&#10;\end{document}" title="IguanaTex Bitmap Display">
            <a:extLst>
              <a:ext uri="{FF2B5EF4-FFF2-40B4-BE49-F238E27FC236}">
                <a16:creationId xmlns:a16="http://schemas.microsoft.com/office/drawing/2014/main" id="{DCE5CDBA-DF69-4AA8-BF62-F039703481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32287" y="1306985"/>
            <a:ext cx="2243871" cy="1145592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$K_P=0.7 \qquad K_I=0.03 \qquad K_D=2.3 \qquad N=6.5$&#10;&#10;\end{document}" title="IguanaTex Bitmap Display">
            <a:extLst>
              <a:ext uri="{FF2B5EF4-FFF2-40B4-BE49-F238E27FC236}">
                <a16:creationId xmlns:a16="http://schemas.microsoft.com/office/drawing/2014/main" id="{41DE2C56-D24C-4E23-9EB8-D7D7645260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59775" y="3223784"/>
            <a:ext cx="6824450" cy="2558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61435E0-331D-4771-AFCB-DCE5BC24C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7135" y="4088346"/>
            <a:ext cx="3041780" cy="23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C90AFB-8FD9-4DD7-9523-1432689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1" y="9090"/>
            <a:ext cx="7221894" cy="588288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971720"/>
                </a:solidFill>
                <a:latin typeface="Century Gothic" panose="020B0502020202020204" pitchFamily="34" charset="0"/>
              </a:rPr>
              <a:t>Sintesi: Sliding Mode Control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1400B4E-C650-413D-8969-B01828295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863303" y="4397273"/>
            <a:ext cx="3052305" cy="2065675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61FD5F80-7420-4362-87C4-1EDC3D985304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7/12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428F47-BCFE-4ADC-850A-391E6DABA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2EA2BF1-7D53-45E7-989B-C38228F26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910" y="465585"/>
            <a:ext cx="4264089" cy="21143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919553-4D84-4CF5-8CAB-4E5038F2D9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608" y="4410254"/>
            <a:ext cx="3214396" cy="2065676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$\sigma(x)=p_1x_1 + p_2x_2$&#10;&#10;&#10;\end{document}" title="IguanaTex Bitmap Display">
            <a:extLst>
              <a:ext uri="{FF2B5EF4-FFF2-40B4-BE49-F238E27FC236}">
                <a16:creationId xmlns:a16="http://schemas.microsoft.com/office/drawing/2014/main" id="{4D2C585E-CC8E-4D97-A90D-94CE53127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80844" y="848475"/>
            <a:ext cx="2285287" cy="27475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45B8673-3B89-4F41-A010-BED27EBAA7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39" y="4378831"/>
            <a:ext cx="2908611" cy="2052694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8D7F2B79-B0DD-4D18-BC79-40945837BCCC}"/>
              </a:ext>
            </a:extLst>
          </p:cNvPr>
          <p:cNvSpPr/>
          <p:nvPr/>
        </p:nvSpPr>
        <p:spPr>
          <a:xfrm>
            <a:off x="1019053" y="3334320"/>
            <a:ext cx="1968245" cy="9104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" name="Immagine 29" descr="\documentclass{article}&#10;\usepackage{amsmath}&#10;\pagestyle{empty}&#10;\begin{document}&#10;&#10;\[&#10;F_s:&#10;\begin{cases}&#10; \dot{x}_1 = x_2\\&#10; \dot{x}_2 = -\frac{p_1}{p_2}x_2&#10;\end{cases}&#10;\]&#10;&#10;\end{document}" title="IguanaTex Bitmap Display">
            <a:extLst>
              <a:ext uri="{FF2B5EF4-FFF2-40B4-BE49-F238E27FC236}">
                <a16:creationId xmlns:a16="http://schemas.microsoft.com/office/drawing/2014/main" id="{CE7BD4C6-8479-45B5-95D8-4E54A62423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84405" y="3427809"/>
            <a:ext cx="1770114" cy="68288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5BB43267-05A9-4C29-99F9-FF35DC6E5A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0600" y="2539726"/>
            <a:ext cx="3124411" cy="1870528"/>
          </a:xfrm>
          <a:prstGeom prst="rect">
            <a:avLst/>
          </a:prstGeom>
        </p:spPr>
      </p:pic>
      <p:pic>
        <p:nvPicPr>
          <p:cNvPr id="41" name="Immagine 40" descr="\documentclass{article}&#10;\usepackage{amsmath}&#10;\pagestyle{empty}&#10;\begin{document}&#10;&#10;\[&#10;p_1 = 1 \qquad p_2 = 3&#10;\]\[&#10;\mu = 1 \qquad \varepsilon = 0.01&#10;\] &#10;&#10;\end{document}" title="IguanaTex Bitmap Display">
            <a:extLst>
              <a:ext uri="{FF2B5EF4-FFF2-40B4-BE49-F238E27FC236}">
                <a16:creationId xmlns:a16="http://schemas.microsoft.com/office/drawing/2014/main" id="{DC8ABD4F-8013-4163-9160-02BBCB86A3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708267" y="3419059"/>
            <a:ext cx="2000973" cy="686237"/>
          </a:xfrm>
          <a:prstGeom prst="rect">
            <a:avLst/>
          </a:prstGeom>
        </p:spPr>
      </p:pic>
      <p:pic>
        <p:nvPicPr>
          <p:cNvPr id="10" name="Immagine 9" descr="\documentclass{article}&#10;\usepackage{amsmath}&#10;\pagestyle{empty}&#10;\begin{document}&#10;&#10;&#10;$u = u_{eq} + u_{sw}$&#10;&#10;\end{document}" title="IguanaTex Bitmap Display">
            <a:extLst>
              <a:ext uri="{FF2B5EF4-FFF2-40B4-BE49-F238E27FC236}">
                <a16:creationId xmlns:a16="http://schemas.microsoft.com/office/drawing/2014/main" id="{27E2AB3A-709A-48AB-A780-AAC12F793E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9273" y="1525418"/>
            <a:ext cx="1795842" cy="260267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4DC7709-9F66-42C7-9F73-ADD1AF337901}"/>
              </a:ext>
            </a:extLst>
          </p:cNvPr>
          <p:cNvSpPr/>
          <p:nvPr/>
        </p:nvSpPr>
        <p:spPr>
          <a:xfrm>
            <a:off x="13996" y="2209638"/>
            <a:ext cx="5901611" cy="4491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\documentclass{article}&#10;\usepackage{amsmath}&#10;\pagestyle{empty}&#10;\begin{document}&#10;&#10;&#10;$u_{eq} = -\frac{\mathcal{L}_f(\sigma)}{\mathcal{L}_g(\sigma)} = -\frac{p_1}{p_2}x_2 +2\mu_1 x_2 + \mu_3 x_2^3 + \alpha_1 x_1 + \alpha_3 x_1^3 + \alpha_5 x_1^5$&#10;&#10;\end{document}" title="IguanaTex Bitmap Display">
            <a:extLst>
              <a:ext uri="{FF2B5EF4-FFF2-40B4-BE49-F238E27FC236}">
                <a16:creationId xmlns:a16="http://schemas.microsoft.com/office/drawing/2014/main" id="{38111E0D-5DFF-46A2-A76A-EF29CE5719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23313" y="2287757"/>
            <a:ext cx="5623673" cy="329742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2F3A24-5C7F-47AA-8F3F-E2A28A7FB683}"/>
              </a:ext>
            </a:extLst>
          </p:cNvPr>
          <p:cNvCxnSpPr>
            <a:cxnSpLocks/>
          </p:cNvCxnSpPr>
          <p:nvPr/>
        </p:nvCxnSpPr>
        <p:spPr>
          <a:xfrm flipH="1">
            <a:off x="697536" y="1860375"/>
            <a:ext cx="232760" cy="329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246C830-9FE9-4E8B-B88D-8A213A8A3C7E}"/>
              </a:ext>
            </a:extLst>
          </p:cNvPr>
          <p:cNvCxnSpPr>
            <a:cxnSpLocks/>
          </p:cNvCxnSpPr>
          <p:nvPr/>
        </p:nvCxnSpPr>
        <p:spPr>
          <a:xfrm>
            <a:off x="2076459" y="1663705"/>
            <a:ext cx="858691" cy="26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9FCB306B-7A67-414A-943E-0E0F4FAD194B}"/>
              </a:ext>
            </a:extLst>
          </p:cNvPr>
          <p:cNvSpPr/>
          <p:nvPr/>
        </p:nvSpPr>
        <p:spPr>
          <a:xfrm>
            <a:off x="3193384" y="1437958"/>
            <a:ext cx="2106403" cy="52500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 descr="\documentclass{article}&#10;\usepackage{amsmath}&#10;\pagestyle{empty}&#10;\begin{document}&#10;&#10;$u_{sw} = -\frac{\mu}{p_2}sign(\sigma)$&#10;&#10;\end{document}" title="IguanaTex Bitmap Display">
            <a:extLst>
              <a:ext uri="{FF2B5EF4-FFF2-40B4-BE49-F238E27FC236}">
                <a16:creationId xmlns:a16="http://schemas.microsoft.com/office/drawing/2014/main" id="{BFD9C1F1-C421-4974-B95E-EC621FA982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246601" y="1589608"/>
            <a:ext cx="1934372" cy="301255"/>
          </a:xfrm>
          <a:prstGeom prst="rect">
            <a:avLst/>
          </a:prstGeom>
        </p:spPr>
      </p:pic>
      <p:sp>
        <p:nvSpPr>
          <p:cNvPr id="29" name="Freccia curva 28">
            <a:extLst>
              <a:ext uri="{FF2B5EF4-FFF2-40B4-BE49-F238E27FC236}">
                <a16:creationId xmlns:a16="http://schemas.microsoft.com/office/drawing/2014/main" id="{A1E4034D-F203-4977-AA08-9F4BCFD34C6D}"/>
              </a:ext>
            </a:extLst>
          </p:cNvPr>
          <p:cNvSpPr/>
          <p:nvPr/>
        </p:nvSpPr>
        <p:spPr>
          <a:xfrm rot="10800000" flipH="1">
            <a:off x="400882" y="3210401"/>
            <a:ext cx="281935" cy="66548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FFE9153-7DAF-45AA-8739-56FEB6EFEB13}"/>
              </a:ext>
            </a:extLst>
          </p:cNvPr>
          <p:cNvSpPr txBox="1"/>
          <p:nvPr/>
        </p:nvSpPr>
        <p:spPr>
          <a:xfrm>
            <a:off x="996969" y="2957804"/>
            <a:ext cx="196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Dinamica di sliding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7053469-6083-41A6-9B15-8627E7A8CBF5}"/>
              </a:ext>
            </a:extLst>
          </p:cNvPr>
          <p:cNvSpPr txBox="1"/>
          <p:nvPr/>
        </p:nvSpPr>
        <p:spPr>
          <a:xfrm>
            <a:off x="3586790" y="2957804"/>
            <a:ext cx="2403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Parametri di controllo</a:t>
            </a:r>
          </a:p>
        </p:txBody>
      </p:sp>
    </p:spTree>
    <p:extLst>
      <p:ext uri="{BB962C8B-B14F-4D97-AF65-F5344CB8AC3E}">
        <p14:creationId xmlns:p14="http://schemas.microsoft.com/office/powerpoint/2010/main" val="118916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E21B6F-29ED-4A6B-9B45-5B55C9AA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983" y="9090"/>
            <a:ext cx="5766318" cy="6211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>
                <a:solidFill>
                  <a:srgbClr val="971720"/>
                </a:solidFill>
                <a:latin typeface="Century Gothic" panose="020B0502020202020204" pitchFamily="34" charset="0"/>
              </a:rPr>
              <a:t>Sintesi: MRAC MCS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205BF44-0842-4D59-8920-ACB7EC65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5215811" y="385590"/>
            <a:ext cx="3918857" cy="2125299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5FE65464-B1F6-442E-A51D-893616EC59CD}"/>
              </a:ext>
            </a:extLst>
          </p:cNvPr>
          <p:cNvSpPr/>
          <p:nvPr/>
        </p:nvSpPr>
        <p:spPr>
          <a:xfrm>
            <a:off x="-9331" y="6488910"/>
            <a:ext cx="9144000" cy="360000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8/12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43A699-8BF1-4F27-ABD4-A4F2E026D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1" y="6507352"/>
            <a:ext cx="987638" cy="3231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8511917-B1F7-42F8-9343-C743DC8BD4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4269" y="4577954"/>
            <a:ext cx="3200399" cy="18944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0CAD5D6-F66C-49F9-9D0D-D9C656F661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331" y="4599992"/>
            <a:ext cx="2836507" cy="18704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8E702C-2C95-4916-9E6D-B5D4467FC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176" y="4528244"/>
            <a:ext cx="3013787" cy="19606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85AFE78-8C4B-4BA9-A1A9-85581E1C06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4269" y="2666347"/>
            <a:ext cx="3142083" cy="1861897"/>
          </a:xfrm>
          <a:prstGeom prst="rect">
            <a:avLst/>
          </a:prstGeom>
        </p:spPr>
      </p:pic>
      <p:pic>
        <p:nvPicPr>
          <p:cNvPr id="27" name="Immagine 26" descr="\documentclass{article}&#10;\usepackage{amsmath,amssymb,amsthm,mathrsfs}&#10;\pagestyle{empty}&#10;\begin{document}&#10;\[&#10;\dot{x} =  &#10;\underbrace{&#10;\begin{bmatrix}&#10;0 &amp; 1\\&#10;-\alpha_1 &amp; -2\mu_1&#10;\end{bmatrix}}_{A}x&#10;+\underbrace{&#10;\begin{bmatrix}&#10;0\\&#10;1&#10;\end{bmatrix}}_{B}u&#10;+ \underbrace{\begin{bmatrix}&#10;0\\&#10;-\mu_3x_2^3 - \alpha_3x_1^3 - \alpha_5x_1^5&#10;\end{bmatrix}}_{Bd}&#10;\]&#10;\end{document}" title="IguanaTex Bitmap Display">
            <a:extLst>
              <a:ext uri="{FF2B5EF4-FFF2-40B4-BE49-F238E27FC236}">
                <a16:creationId xmlns:a16="http://schemas.microsoft.com/office/drawing/2014/main" id="{1BF7B255-791B-4746-BB9E-1D533EBB73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6687" y="904644"/>
            <a:ext cx="5196532" cy="804204"/>
          </a:xfrm>
          <a:prstGeom prst="rect">
            <a:avLst/>
          </a:prstGeom>
        </p:spPr>
      </p:pic>
      <p:pic>
        <p:nvPicPr>
          <p:cNvPr id="29" name="Immagine 28" descr="\documentclass{article}&#10;\usepackage{amsmath}&#10;\pagestyle{empty}&#10;\begin{document}&#10;&#10;&#10;$u(t) = K^T_x(t)x(t)+K_r(t)r(t)$&#10;&#10;\end{document}" title="IguanaTex Bitmap Display">
            <a:extLst>
              <a:ext uri="{FF2B5EF4-FFF2-40B4-BE49-F238E27FC236}">
                <a16:creationId xmlns:a16="http://schemas.microsoft.com/office/drawing/2014/main" id="{25FF1129-5060-42D5-84ED-A2682FF1E8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239473" y="3049090"/>
            <a:ext cx="3185371" cy="276114"/>
          </a:xfrm>
          <a:prstGeom prst="rect">
            <a:avLst/>
          </a:prstGeom>
        </p:spPr>
      </p:pic>
      <p:pic>
        <p:nvPicPr>
          <p:cNvPr id="33" name="Immagine 32" descr="\documentclass{article}&#10;\usepackage{amsmath}&#10;\pagestyle{empty}&#10;\begin{document}&#10;&#10;&#10;$K_x(t) = \alpha\int_0^t y(t)x(t) + \beta y(t)x(t)$&#10;&#10;\end{document}" title="IguanaTex Bitmap Display">
            <a:extLst>
              <a:ext uri="{FF2B5EF4-FFF2-40B4-BE49-F238E27FC236}">
                <a16:creationId xmlns:a16="http://schemas.microsoft.com/office/drawing/2014/main" id="{D4DC50F1-770F-4086-8909-85CC13F910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21003" y="3612184"/>
            <a:ext cx="3613266" cy="346985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begin{document}&#10;&#10;$K_r(t) = \alpha \int_0^ty(t)r(t) + \beta y(t)r(t)$&#10;&#10;\end{document}" title="IguanaTex Bitmap Display">
            <a:extLst>
              <a:ext uri="{FF2B5EF4-FFF2-40B4-BE49-F238E27FC236}">
                <a16:creationId xmlns:a16="http://schemas.microsoft.com/office/drawing/2014/main" id="{1D642299-DFEC-4677-B88F-E5A245B5B4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352550" y="4028965"/>
            <a:ext cx="3550171" cy="345600"/>
          </a:xfrm>
          <a:prstGeom prst="rect">
            <a:avLst/>
          </a:prstGeom>
        </p:spPr>
      </p:pic>
      <p:pic>
        <p:nvPicPr>
          <p:cNvPr id="48" name="Immagine 47" descr="\documentclass{article}&#10;\usepackage{amsmath}&#10;\pagestyle{empty}&#10;\begin{document}&#10;&#10;\[&#10;\dot{x}_m(t) = \underbrace{\begin{bmatrix}&#10;0 &amp; 1\\&#10;-0.2452 &amp; -0.6140&#10;\end{bmatrix}}_{A_m}x_m(t)+&#10;\underbrace{\begin{bmatrix}&#10; 0\\&#10; 0.2452&#10;\end{bmatrix}}_{B_m}r(t)&#10;\]&#10;&#10;\end{document}" title="IguanaTex Bitmap Display">
            <a:extLst>
              <a:ext uri="{FF2B5EF4-FFF2-40B4-BE49-F238E27FC236}">
                <a16:creationId xmlns:a16="http://schemas.microsoft.com/office/drawing/2014/main" id="{EA7B5BA0-E2A6-40B4-92A2-2706F2CDB29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99691" y="2079890"/>
            <a:ext cx="4516120" cy="82447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9DD28E2-25AA-465B-A976-BD34D83E5290}"/>
              </a:ext>
            </a:extLst>
          </p:cNvPr>
          <p:cNvSpPr txBox="1"/>
          <p:nvPr/>
        </p:nvSpPr>
        <p:spPr>
          <a:xfrm>
            <a:off x="2415671" y="507023"/>
            <a:ext cx="103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Plant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ED914E1-B2A1-4407-AD6C-803FFB9B87E8}"/>
              </a:ext>
            </a:extLst>
          </p:cNvPr>
          <p:cNvSpPr txBox="1"/>
          <p:nvPr/>
        </p:nvSpPr>
        <p:spPr>
          <a:xfrm>
            <a:off x="1680887" y="1711052"/>
            <a:ext cx="2411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Model Reference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57EE709-B998-4E21-944C-2BE76E16E0F3}"/>
              </a:ext>
            </a:extLst>
          </p:cNvPr>
          <p:cNvSpPr txBox="1"/>
          <p:nvPr/>
        </p:nvSpPr>
        <p:spPr>
          <a:xfrm>
            <a:off x="394345" y="2956314"/>
            <a:ext cx="1798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Control law: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A0FA6FB-4255-4834-B22E-C023A37ECD3B}"/>
              </a:ext>
            </a:extLst>
          </p:cNvPr>
          <p:cNvSpPr txBox="1"/>
          <p:nvPr/>
        </p:nvSpPr>
        <p:spPr>
          <a:xfrm>
            <a:off x="67648" y="3597295"/>
            <a:ext cx="2010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Control gains:</a:t>
            </a:r>
          </a:p>
        </p:txBody>
      </p:sp>
      <p:pic>
        <p:nvPicPr>
          <p:cNvPr id="50" name="Immagine 49" descr="\documentclass{article}&#10;\usepackage{amsmath}&#10;\pagestyle{empty}&#10;\begin{document}&#10;&#10;&#10;$\alpha = 10\beta$&#10;&#10;\end{document}" title="IguanaTex Bitmap Display">
            <a:extLst>
              <a:ext uri="{FF2B5EF4-FFF2-40B4-BE49-F238E27FC236}">
                <a16:creationId xmlns:a16="http://schemas.microsoft.com/office/drawing/2014/main" id="{5FD5970D-570B-40D2-A364-9F477AE5D75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1356" y="4211167"/>
            <a:ext cx="887771" cy="228571"/>
          </a:xfrm>
          <a:prstGeom prst="rect">
            <a:avLst/>
          </a:prstGeom>
        </p:spPr>
      </p:pic>
      <p:pic>
        <p:nvPicPr>
          <p:cNvPr id="52" name="Immagine 51" descr="\documentclass{article}&#10;\usepackage{amsmath}&#10;\pagestyle{empty}&#10;\begin{document}&#10;&#10;$\beta = 5$&#10;&#10;\end{document}" title="IguanaTex Bitmap Display">
            <a:extLst>
              <a:ext uri="{FF2B5EF4-FFF2-40B4-BE49-F238E27FC236}">
                <a16:creationId xmlns:a16="http://schemas.microsoft.com/office/drawing/2014/main" id="{6DBCCE57-3BD8-467E-83C0-4692F7C2235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314120" y="4201765"/>
            <a:ext cx="600686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6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5,718"/>
  <p:tag name="ORIGINALWIDTH" val="1252,344"/>
  <p:tag name="OUTPUTTYPE" val="PNG"/>
  <p:tag name="IGUANATEXVERSION" val="160"/>
  <p:tag name="LATEXADDIN" val="\documentclass{article}&#10;\usepackage{amsmath}&#10;\pagestyle{empty}&#10;\begin{document}&#10;&#10;$\omega_0 = 5.278 \frac{rad}{s}$&#10;&#10;&#10;\end{document}"/>
  <p:tag name="IGUANATEXSIZE" val="20"/>
  <p:tag name="IGUANATEXCURSOR" val="113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746,157"/>
  <p:tag name="OUTPUTTYPE" val="PNG"/>
  <p:tag name="IGUANATEXVERSION" val="160"/>
  <p:tag name="LATEXADDIN" val="\documentclass{article}&#10;\usepackage{amsmath}&#10;\usepackage{bm}&#10;\pagestyle{empty}&#10;\begin{document}&#10;&#10;Ponendo $\dot{\bm{x}} = &#10;\begin{bmatrix}&#10; 0 &amp; 0 &#10;\end{bmatrix}^T$ e $u=0$:&#10;&#10;&#10;\end{document}"/>
  <p:tag name="IGUANATEXSIZE" val="20"/>
  <p:tag name="IGUANATEXCURSOR" val="17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2,4222"/>
  <p:tag name="ORIGINALWIDTH" val="3060,367"/>
  <p:tag name="OUTPUTTYPE" val="PNG"/>
  <p:tag name="IGUANATEXVERSION" val="160"/>
  <p:tag name="LATEXADDIN" val="\documentclass{article}&#10;\usepackage{amsmath}&#10;\pagestyle{empty}&#10;\begin{document}&#10;&#10;&#10;\[&#10;x_{1e} = 0, \pm \sqrt{\frac{-\alpha_3 \pm \sqrt{\alpha_3^2 -4\alpha_1\alpha_5}}{2\alpha_5}}&#10;\]&#10;&#10;\end{document}"/>
  <p:tag name="IGUANATEXSIZE" val="20"/>
  <p:tag name="IGUANATEXCURSOR" val="8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7,2254"/>
  <p:tag name="ORIGINALWIDTH" val="706,4117"/>
  <p:tag name="OUTPUTTYPE" val="PNG"/>
  <p:tag name="IGUANATEXVERSION" val="160"/>
  <p:tag name="LATEXADDIN" val="\documentclass{article}&#10;\usepackage{amsmath}&#10;\pagestyle{empty}&#10;\begin{document}&#10;&#10;&#10;$x_{2,e} = 0$&#10;&#10;\end{document}"/>
  <p:tag name="IGUANATEXSIZE" val="20"/>
  <p:tag name="IGUANATEXCURSOR" val="95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4114,736"/>
  <p:tag name="OUTPUTTYPE" val="PNG"/>
  <p:tag name="IGUANATEXVERSION" val="160"/>
  <p:tag name="LATEXADDIN" val="\documentclass{article}&#10;\usepackage{amsmath}&#10;\pagestyle{empty}&#10;\begin{document}&#10;&#10;\[&#10;J = \begin{pmatrix}&#10;0 &amp; 1\\&#10;-\alpha_1 - 3\alpha_3x_1^2 - 5\alpha_5x_1^4 &amp; -2\mu_1 -3\mu_3x_2^2&#10;\end{pmatrix}&#10;\]&#10;&#10;\end{document}"/>
  <p:tag name="IGUANATEXSIZE" val="20"/>
  <p:tag name="IGUANATEXCURSOR" val="195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,6921"/>
  <p:tag name="ORIGINALWIDTH" val="4779,902"/>
  <p:tag name="OUTPUTTYPE" val="PNG"/>
  <p:tag name="IGUANATEXVERSION" val="160"/>
  <p:tag name="LATEXADDIN" val="\documentclass{article}&#10;\usepackage{amsmath}&#10;\usepackage{bm}&#10;\pagestyle{empty}&#10;\begin{document}&#10;&#10;\[&#10;\nabla \cdot f(\bm{x}) = \frac{\partial f_1}{\partial x_1} + \frac{\partial f_2}{\partial x_2} = - 2\mu_1 -3\mu_3x_2^2 &lt; 0 \quad \forall x_1,x_2&#10;\]&#10;&#10;&#10;\end{document}"/>
  <p:tag name="IGUANATEXSIZE" val="20"/>
  <p:tag name="IGUANATEXCURSOR" val="244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1742,782"/>
  <p:tag name="OUTPUTTYPE" val="PNG"/>
  <p:tag name="IGUANATEXVERSION" val="160"/>
  <p:tag name="LATEXADDIN" val="\documentclass{article}&#10;\usepackage{amsmath}&#10;\usepackage{bm}&#10;\pagestyle{empty}&#10;\begin{document}&#10;&#10;\[&#10;\bm{x}*=x_A=&#10;\begin{bmatrix}&#10;0 &amp; 0&#10;\end{bmatrix}^T&#10;\]&#10;&#10;\end{document}"/>
  <p:tag name="IGUANATEXSIZE" val="20"/>
  <p:tag name="IGUANATEXCURSOR" val="150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2,9771"/>
  <p:tag name="ORIGINALWIDTH" val="1090,364"/>
  <p:tag name="OUTPUTTYPE" val="PNG"/>
  <p:tag name="IGUANATEXVERSION" val="160"/>
  <p:tag name="LATEXADDIN" val="\documentclass{article}&#10;\usepackage{amsmath}&#10;\pagestyle{empty}&#10;\begin{document}&#10;&#10;$\mu* = \mu_1 = 0$&#10;&#10;&#10;\end{document}"/>
  <p:tag name="IGUANATEXSIZE" val="20"/>
  <p:tag name="IGUANATEXCURSOR" val="99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,727"/>
  <p:tag name="ORIGINALWIDTH" val="3206,599"/>
  <p:tag name="OUTPUTTYPE" val="PNG"/>
  <p:tag name="IGUANATEXVERSION" val="160"/>
  <p:tag name="LATEXADDIN" val="\documentclass{article}&#10;\usepackage{amsmath}&#10;\pagestyle{empty}&#10;\begin{document}&#10;&#10;\noindent $\lambda_1 = -0.2$,\quad&#10;$\lambda_2 = -1.8$,\quad&#10;$\lambda_3 = -20$&#10;&#10;\end{document}"/>
  <p:tag name="IGUANATEXSIZE" val="20"/>
  <p:tag name="IGUANATEXCURSOR" val="135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7,919"/>
  <p:tag name="ORIGINALWIDTH" val="896,1379"/>
  <p:tag name="OUTPUTTYPE" val="PNG"/>
  <p:tag name="IGUANATEXVERSION" val="160"/>
  <p:tag name="LATEXADDIN" val="\documentclass{article}&#10;\usepackage{amsmath}&#10;\pagestyle{empty}&#10;\begin{document}&#10;&#10;\noindent $e_{\infty} \leq 0.01$\\&#10;$t_{a,1} = 15s$\\&#10;$S\% = 9\%$&#10;&#10;&#10;\end{document}"/>
  <p:tag name="IGUANATEXSIZE" val="20"/>
  <p:tag name="IGUANATEXCURSOR" val="9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56,168"/>
  <p:tag name="ORIGINALWIDTH" val="1290,589"/>
  <p:tag name="OUTPUTTYPE" val="PNG"/>
  <p:tag name="IGUANATEXVERSION" val="160"/>
  <p:tag name="LATEXADDIN" val="\documentclass{article}&#10;\usepackage{amsmath}&#10;\pagestyle{empty}&#10;\begin{document}&#10;&#10;\noindent $\mathcal{L}_g(h) = 0$\\&#10;$\mathcal{L}_g(\mathcal{L}_f(h)) = 1$\\&#10;$r=n=2$&#10;&#10;\end{document}"/>
  <p:tag name="IGUANATEXSIZE" val="20"/>
  <p:tag name="IGUANATEXCURSOR" val="9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1,466"/>
  <p:tag name="ORIGINALWIDTH" val="3175,103"/>
  <p:tag name="OUTPUTTYPE" val="PNG"/>
  <p:tag name="IGUANATEXVERSION" val="160"/>
  <p:tag name="LATEXADDIN" val="\documentclass{article}&#10;\usepackage{amsmath}&#10;\pagestyle{empty}&#10;\begin{document}&#10;&#10;\begin{itemize}&#10;\item $s(t)=s_m cos(\Omega t)$&#10;\item $I$ momento di inerzia rotazionale&#10;\item $\delta I$ added inertia&#10;\item $\tilde{D}(\phi, \dot{\phi})$ smorzamento&#10;\item $K(\phi)$ restoring moment&#10;\item $B$ momento di polarizzazione&#10;&#10;\end{itemize}&#10;&#10;&#10;\end{document}"/>
  <p:tag name="IGUANATEXSIZE" val="20"/>
  <p:tag name="IGUANATEXCURSOR" val="166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4601,425"/>
  <p:tag name="OUTPUTTYPE" val="PNG"/>
  <p:tag name="IGUANATEXVERSION" val="160"/>
  <p:tag name="LATEXADDIN" val="\documentclass{article}&#10;\usepackage{amsmath}&#10;\pagestyle{empty}&#10;\begin{document}&#10;&#10;$K_P=0.7 \qquad K_I=0.03 \qquad K_D=2.3 \qquad N=6.5$&#10;&#10;\end{document}"/>
  <p:tag name="IGUANATEXSIZE" val="20"/>
  <p:tag name="IGUANATEXCURSOR" val="134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727,784"/>
  <p:tag name="OUTPUTTYPE" val="PNG"/>
  <p:tag name="IGUANATEXVERSION" val="160"/>
  <p:tag name="LATEXADDIN" val="\documentclass{article}&#10;\usepackage{amsmath}&#10;\pagestyle{empty}&#10;\begin{document}&#10;&#10;$\sigma(x)=p_1x_1 + p_2x_2$&#10;&#10;&#10;\end{document}"/>
  <p:tag name="IGUANATEXSIZE" val="20"/>
  <p:tag name="IGUANATEXCURSOR" val="108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1,6723"/>
  <p:tag name="ORIGINALWIDTH" val="1613,048"/>
  <p:tag name="OUTPUTTYPE" val="PNG"/>
  <p:tag name="IGUANATEXVERSION" val="160"/>
  <p:tag name="LATEXADDIN" val="\documentclass{article}&#10;\usepackage{amsmath}&#10;\pagestyle{empty}&#10;\begin{document}&#10;&#10;\[&#10;F_s:&#10;\begin{cases}&#10; \dot{x}_1 = x_2\\&#10; \dot{x}_2 = -\frac{p_1}{p_2}x_2&#10;\end{cases}&#10;\]&#10;&#10;\end{document}"/>
  <p:tag name="IGUANATEXSIZE" val="18"/>
  <p:tag name="IGUANATEXCURSOR" val="88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6,4305"/>
  <p:tag name="ORIGINALWIDTH" val="1640,045"/>
  <p:tag name="OUTPUTTYPE" val="PNG"/>
  <p:tag name="IGUANATEXVERSION" val="160"/>
  <p:tag name="LATEXADDIN" val="\documentclass{article}&#10;\usepackage{amsmath}&#10;\pagestyle{empty}&#10;\begin{document}&#10;&#10;\[&#10;p_1 = 1 \qquad p_2 = 3&#10;\]\[&#10;\mu = 1 \qquad \varepsilon = 0.01&#10;\] &#10;&#10;\end{document}"/>
  <p:tag name="IGUANATEXSIZE" val="20"/>
  <p:tag name="IGUANATEXCURSOR" val="80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1241,845"/>
  <p:tag name="OUTPUTTYPE" val="PNG"/>
  <p:tag name="IGUANATEXVERSION" val="160"/>
  <p:tag name="LATEXADDIN" val="\documentclass{article}&#10;\usepackage{amsmath}&#10;\pagestyle{empty}&#10;\begin{document}&#10;&#10;&#10;$u = u_{eq} + u_{sw}$&#10;&#10;\end{document}"/>
  <p:tag name="IGUANATEXSIZE" val="20"/>
  <p:tag name="IGUANATEXCURSOR" val="10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28,459"/>
  <p:tag name="ORIGINALWIDTH" val="5601,8"/>
  <p:tag name="OUTPUTTYPE" val="PNG"/>
  <p:tag name="IGUANATEXVERSION" val="160"/>
  <p:tag name="LATEXADDIN" val="\documentclass{article}&#10;\usepackage{amsmath}&#10;\pagestyle{empty}&#10;\begin{document}&#10;&#10;&#10;$u_{eq} = -\frac{\mathcal{L}_f(\sigma)}{\mathcal{L}_g(\sigma)} = -\frac{p_1}{p_2}x_2 +2\mu_1 x_2 + \mu_3 x_2^3 + \alpha_1 x_1 + \alpha_3 x_1^3 + \alpha_5 x_1^5$&#10;&#10;\end{document}"/>
  <p:tag name="IGUANATEXSIZE" val="20"/>
  <p:tag name="IGUANATEXCURSOR" val="242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1646,794"/>
  <p:tag name="OUTPUTTYPE" val="PNG"/>
  <p:tag name="IGUANATEXVERSION" val="160"/>
  <p:tag name="LATEXADDIN" val="\documentclass{article}&#10;\usepackage{amsmath}&#10;\pagestyle{empty}&#10;\begin{document}&#10;&#10;$u_{sw} = -\frac{\mu}{p_2}sign(\sigma)$&#10;&#10;\end{document}"/>
  <p:tag name="IGUANATEXSIZE" val="20"/>
  <p:tag name="IGUANATEXCURSOR" val="118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85,1518"/>
  <p:tag name="ORIGINALWIDTH" val="5073,116"/>
  <p:tag name="OUTPUTTYPE" val="PNG"/>
  <p:tag name="IGUANATEXVERSION" val="160"/>
  <p:tag name="LATEXADDIN" val="\documentclass{article}&#10;\usepackage{amsmath,amssymb,amsthm,mathrsfs}&#10;\pagestyle{empty}&#10;\begin{document}&#10;\[&#10;\dot{x} =  &#10;\underbrace{&#10;\begin{bmatrix}&#10;0 &amp; 1\\&#10;-\alpha_1 &amp; -2\mu_1&#10;\end{bmatrix}}_{A}x&#10;+\underbrace{&#10;\begin{bmatrix}&#10;0\\&#10;1&#10;\end{bmatrix}}_{B}u&#10;+ \underbrace{\begin{bmatrix}&#10;0\\&#10;-\mu_3x_2^3 - \alpha_3x_1^3 - \alpha_5x_1^5&#10;\end{bmatrix}}_{Bd}&#10;\]&#10;\end{document}"/>
  <p:tag name="IGUANATEXSIZE" val="20"/>
  <p:tag name="IGUANATEXCURSOR" val="347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2612,673"/>
  <p:tag name="OUTPUTTYPE" val="PNG"/>
  <p:tag name="IGUANATEXVERSION" val="160"/>
  <p:tag name="LATEXADDIN" val="\documentclass{article}&#10;\usepackage{amsmath}&#10;\pagestyle{empty}&#10;\begin{document}&#10;&#10;&#10;$u(t) = K^T_x(t)x(t)+K_r(t)r(t)$&#10;&#10;\end{document}"/>
  <p:tag name="IGUANATEXSIZE" val="20"/>
  <p:tag name="IGUANATEXCURSOR" val="83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3,4646"/>
  <p:tag name="ORIGINALWIDTH" val="2963,63"/>
  <p:tag name="OUTPUTTYPE" val="PNG"/>
  <p:tag name="IGUANATEXVERSION" val="160"/>
  <p:tag name="LATEXADDIN" val="\documentclass{article}&#10;\usepackage{amsmath}&#10;\pagestyle{empty}&#10;\begin{document}&#10;&#10;&#10;$K_x(t) = \alpha\int_0^t y(t)x(t) + \beta y(t)x(t)$&#10;&#10;\end{document}"/>
  <p:tag name="IGUANATEXSIZE" val="20"/>
  <p:tag name="IGUANATEXCURSOR" val="106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1,6723"/>
  <p:tag name="ORIGINALWIDTH" val="4445,444"/>
  <p:tag name="OUTPUTTYPE" val="PNG"/>
  <p:tag name="IGUANATEXVERSION" val="160"/>
  <p:tag name="LATEXADDIN" val="\documentclass{article}&#10;\usepackage{amsmath}&#10;\pagestyle{empty}&#10;\begin{document}&#10;&#10;&#10;\[&#10;\begin{cases}&#10;\dot{x}_1 = x_2\\&#10;\dot{x}_2 = -2\mu_1 x_2 - \mu_3 x_2^3 - \alpha_1 x_1 - \alpha_3 x_1^3 - \alpha_5 x_1^5 + u&#10;\end{cases}&#10;\]&#10;&#10;\end{document}"/>
  <p:tag name="IGUANATEXSIZE" val="20"/>
  <p:tag name="IGUANATEXCURSOR" val="222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3,4646"/>
  <p:tag name="ORIGINALWIDTH" val="2911,886"/>
  <p:tag name="OUTPUTTYPE" val="PNG"/>
  <p:tag name="IGUANATEXVERSION" val="160"/>
  <p:tag name="LATEXADDIN" val="\documentclass{article}&#10;\usepackage{amsmath}&#10;\pagestyle{empty}&#10;\begin{document}&#10;&#10;$K_r(t) = \alpha \int_0^ty(t)r(t) + \beta y(t)r(t)$&#10;&#10;\end{document}"/>
  <p:tag name="IGUANATEXSIZE" val="20"/>
  <p:tag name="IGUANATEXCURSOR" val="106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04,6495"/>
  <p:tag name="ORIGINALWIDTH" val="4632,171"/>
  <p:tag name="OUTPUTTYPE" val="PNG"/>
  <p:tag name="IGUANATEXVERSION" val="160"/>
  <p:tag name="LATEXADDIN" val="\documentclass{article}&#10;\usepackage{amsmath}&#10;\pagestyle{empty}&#10;\begin{document}&#10;&#10;\[&#10;\dot{x}_m(t) = \underbrace{\begin{bmatrix}&#10;0 &amp; 1\\&#10;-0.2452 &amp; -0.6140&#10;\end{bmatrix}}_{A_m}x_m(t)+&#10;\underbrace{\begin{bmatrix}&#10; 0\\&#10; 0.2452&#10;\end{bmatrix}}_{B_m}r(t)&#10;\]&#10;&#10;\end{document}"/>
  <p:tag name="IGUANATEXSIZE" val="20"/>
  <p:tag name="IGUANATEXCURSOR" val="24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728,159"/>
  <p:tag name="OUTPUTTYPE" val="PNG"/>
  <p:tag name="IGUANATEXVERSION" val="160"/>
  <p:tag name="LATEXADDIN" val="\documentclass{article}&#10;\usepackage{amsmath}&#10;\pagestyle{empty}&#10;\begin{document}&#10;&#10;&#10;$\alpha = 10\beta$&#10;&#10;\end{document}"/>
  <p:tag name="IGUANATEXSIZE" val="20"/>
  <p:tag name="IGUANATEXCURSOR" val="8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492,6884"/>
  <p:tag name="OUTPUTTYPE" val="PNG"/>
  <p:tag name="IGUANATEXVERSION" val="160"/>
  <p:tag name="LATEXADDIN" val="\documentclass{article}&#10;\usepackage{amsmath}&#10;\pagestyle{empty}&#10;\begin{document}&#10;&#10;$\beta = 5$&#10;&#10;\end{document}"/>
  <p:tag name="IGUANATEXSIZE" val="20"/>
  <p:tag name="IGUANATEXCURSOR" val="91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28,834"/>
  <p:tag name="OUTPUTTYPE" val="PNG"/>
  <p:tag name="IGUANATEXVERSION" val="160"/>
  <p:tag name="LATEXADDIN" val="\documentclass{article}&#10;\usepackage{amsmath}&#10;\pagestyle{empty}&#10;\begin{document}&#10;&#10;$d(t)=5sin(2t)$&#10;&#10;&#10;\end{document}"/>
  <p:tag name="IGUANATEXSIZE" val="20"/>
  <p:tag name="IGUANATEXCURSOR" val="87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3957,255"/>
  <p:tag name="OUTPUTTYPE" val="PNG"/>
  <p:tag name="IGUANATEXVERSION" val="160"/>
  <p:tag name="LATEXADDIN" val="\documentclass{article}&#10;\usepackage{amsmath}&#10;\pagestyle{empty}&#10;\begin{document}&#10;&#10;$K_P=3 \qquad K_I=3 \qquad K_D=7 \qquad N=18$&#10;&#10;\end{document}"/>
  <p:tag name="IGUANATEXSIZE" val="20"/>
  <p:tag name="IGUANATEXCURSOR" val="125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1310,836"/>
  <p:tag name="OUTPUTTYPE" val="PNG"/>
  <p:tag name="IGUANATEXVERSION" val="160"/>
  <p:tag name="LATEXADDIN" val="\documentclass{article}&#10;\usepackage{amsmath}&#10;\pagestyle{empty}&#10;\begin{document}&#10;&#10;&#10;$K_E(t)sgn[y(t)]$&#10;&#10;\end{document}"/>
  <p:tag name="IGUANATEXSIZE" val="20"/>
  <p:tag name="IGUANATEXCURSOR" val="98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3,4646"/>
  <p:tag name="ORIGINALWIDTH" val="1937,008"/>
  <p:tag name="OUTPUTTYPE" val="PNG"/>
  <p:tag name="IGUANATEXVERSION" val="160"/>
  <p:tag name="LATEXADDIN" val="\documentclass{article}&#10;\usepackage{amsmath}&#10;\pagestyle{empty}&#10;\begin{document}&#10;&#10;$K_E(t) = \gamma\int_0^t \vert y(\tau)\vert d\tau$&#10;&#10;\end{document}"/>
  <p:tag name="IGUANATEXSIZE" val="20"/>
  <p:tag name="IGUANATEXCURSOR" val="130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2,9771"/>
  <p:tag name="ORIGINALWIDTH" val="1637,045"/>
  <p:tag name="OUTPUTTYPE" val="PNG"/>
  <p:tag name="IGUANATEXVERSION" val="160"/>
  <p:tag name="LATEXADDIN" val="\documentclass{article}&#10;\usepackage{amsmath}&#10;\pagestyle{empty}&#10;\begin{document}&#10;&#10;$\gamma = 5 \qquad \varepsilon = 0.01$&#10;&#10;\end{document}"/>
  <p:tag name="IGUANATEXSIZE" val="20"/>
  <p:tag name="IGUANATEXCURSOR" val="118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969,6288"/>
  <p:tag name="OUTPUTTYPE" val="PNG"/>
  <p:tag name="IGUANATEXVERSION" val="160"/>
  <p:tag name="LATEXADDIN" val="\documentclass{article}&#10;\usepackage{amsmath}&#10;\pagestyle{empty}&#10;\begin{document}&#10;&#10;$\hat{\alpha}_1 = 0.8\omega_0^2$&#10;&#10;\end{document}"/>
  <p:tag name="IGUANATEXSIZE" val="20"/>
  <p:tag name="IGUANATEXCURSOR" val="112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2194"/>
  <p:tag name="ORIGINALWIDTH" val="3392,576"/>
  <p:tag name="OUTPUTTYPE" val="PNG"/>
  <p:tag name="IGUANATEXVERSION" val="160"/>
  <p:tag name="LATEXADDIN" val="\documentclass{article}&#10;\usepackage{amsmath}&#10;\pagestyle{empty}&#10;\begin{document}&#10;&#10;\[&#10;(I+\delta I)\ddot{\phi} + \tilde{D}(\phi, \dot{\phi}) + K(\phi) = B-I\ddot{s}&#10;\]&#10;&#10;\end{document}"/>
  <p:tag name="IGUANATEXSIZE" val="20"/>
  <p:tag name="IGUANATEXCURSOR" val="164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2,9771"/>
  <p:tag name="ORIGINALWIDTH" val="595,4256"/>
  <p:tag name="OUTPUTTYPE" val="PNG"/>
  <p:tag name="IGUANATEXVERSION" val="160"/>
  <p:tag name="LATEXADDIN" val="\documentclass{article}&#10;\usepackage{amsmath}&#10;\pagestyle{empty}&#10;\begin{document}&#10;&#10;$\mu = 30$&#10;&#10;\end{document}"/>
  <p:tag name="IGUANATEXSIZE" val="20"/>
  <p:tag name="IGUANATEXCURSOR" val="90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1,6723"/>
  <p:tag name="ORIGINALWIDTH" val="746,1567"/>
  <p:tag name="OUTPUTTYPE" val="PNG"/>
  <p:tag name="IGUANATEXVERSION" val="160"/>
  <p:tag name="LATEXADDIN" val="\documentclass{article}&#10;\usepackage{amsmath}&#10;\pagestyle{empty}&#10;\begin{document}&#10;&#10;\[&#10;\begin{cases}&#10;x_1 = \phi\\&#10;x_2 = \dot{\phi}&#10;\end{cases}&#10;\]&#10;&#10;\end{document}"/>
  <p:tag name="IGUANATEXSIZE" val="20"/>
  <p:tag name="IGUANATEXCURSOR" val="123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2702,662"/>
  <p:tag name="OUTPUTTYPE" val="PNG"/>
  <p:tag name="IGUANATEXVERSION" val="160"/>
  <p:tag name="LATEXADDIN" val="\documentclass{article}&#10;\usepackage{amsmath}&#10;\pagestyle{empty}&#10;\begin{document}&#10;&#10;&#10;$\mu_1 = 0.086 \frac{1}{s} \qquad \mu_3 = 0.1080\, s$&#10;&#10;\end{document}"/>
  <p:tag name="IGUANATEXSIZE" val="20"/>
  <p:tag name="IGUANATEXCURSOR" val="134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4106,487"/>
  <p:tag name="OUTPUTTYPE" val="PNG"/>
  <p:tag name="IGUANATEXVERSION" val="160"/>
  <p:tag name="LATEXADDIN" val="\documentclass{article}&#10;\usepackage{amsmath}&#10;\pagestyle{empty}&#10;\begin{document}&#10;&#10;$\alpha_1 = \omega^2_0 \qquad \alpha_3 = -1.402\omega^2_0 \qquad \alpha_5 = 0.271\omega^2_0$&#10;&#10;\end{document}"/>
  <p:tag name="IGUANATEXSIZE" val="20"/>
  <p:tag name="IGUANATEXCURSOR" val="172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2194"/>
  <p:tag name="ORIGINALWIDTH" val="4096,738"/>
  <p:tag name="OUTPUTTYPE" val="PNG"/>
  <p:tag name="IGUANATEXVERSION" val="160"/>
  <p:tag name="LATEXADDIN" val="\documentclass{article}&#10;\usepackage{amsmath}&#10;\pagestyle{empty}&#10;\begin{document}&#10;&#10;$\ddot{\phi} + D(\phi, \dot{\phi}) + \alpha_1 \phi + \alpha_3 \phi^3 + \alpha_5 \phi^5 = fcos(\Omega t)$&#10;&#10;\end{document}"/>
  <p:tag name="IGUANATEXSIZE" val="20"/>
  <p:tag name="IGUANATEXCURSOR" val="143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,4702"/>
  <p:tag name="ORIGINALWIDTH" val="3887,514"/>
  <p:tag name="OUTPUTTYPE" val="PNG"/>
  <p:tag name="IGUANATEXVERSION" val="160"/>
  <p:tag name="LATEXADDIN" val="\documentclass{article}&#10;\usepackage{amsmath}&#10;\pagestyle{empty}&#10;\begin{document}&#10;&#10;$\ddot{\phi} + 2\mu_1 \dot{\phi} + \mu_3 \dot{\phi}^3 + \alpha_1 \phi + \alpha_3 \phi^3 + \alpha_5 \phi^5 = u$&#10;&#10;\end{document}"/>
  <p:tag name="IGUANATEXSIZE" val="20"/>
  <p:tag name="IGUANATEXCURSOR" val="190"/>
  <p:tag name="TRANSPARENCY" val="Vero"/>
  <p:tag name="FILENAME" val=""/>
  <p:tag name="LATEXENGINEID" val="0"/>
  <p:tag name="TEMPFOLDER" val=".\temp\"/>
  <p:tag name="LATEXFORMHEIGHT" val="320"/>
  <p:tag name="LATEXFORMWIDTH" val="385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335</Words>
  <Application>Microsoft Office PowerPoint</Application>
  <PresentationFormat>Presentazione su schermo (4:3)</PresentationFormat>
  <Paragraphs>75</Paragraphs>
  <Slides>13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Tema di Office</vt:lpstr>
      <vt:lpstr>Presentazione standard di PowerPoint</vt:lpstr>
      <vt:lpstr>Presentazione standard di PowerPoint</vt:lpstr>
      <vt:lpstr>Contesto</vt:lpstr>
      <vt:lpstr>Analisi</vt:lpstr>
      <vt:lpstr>Cicli limite e Biforcazioni</vt:lpstr>
      <vt:lpstr>Sintesi: controllo lineare</vt:lpstr>
      <vt:lpstr>Sintesi: I/O Feedback Linearization</vt:lpstr>
      <vt:lpstr>Sintesi: Sliding Mode Control</vt:lpstr>
      <vt:lpstr>Sintesi: MRAC MCS</vt:lpstr>
      <vt:lpstr>Analisi di robustezza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CIRO ARENA</cp:lastModifiedBy>
  <cp:revision>115</cp:revision>
  <dcterms:created xsi:type="dcterms:W3CDTF">2013-09-05T14:27:33Z</dcterms:created>
  <dcterms:modified xsi:type="dcterms:W3CDTF">2022-11-03T15:45:25Z</dcterms:modified>
</cp:coreProperties>
</file>